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xlsx" ContentType="application/vnd.openxmlformats-officedocument.spreadsheetml.sheet"/>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5"/>
  </p:sldMasterIdLst>
  <p:notesMasterIdLst>
    <p:notesMasterId r:id="rId32"/>
  </p:notesMasterIdLst>
  <p:handoutMasterIdLst>
    <p:handoutMasterId r:id="rId33"/>
  </p:handoutMasterIdLst>
  <p:sldIdLst>
    <p:sldId id="261" r:id="rId6"/>
    <p:sldId id="311" r:id="rId7"/>
    <p:sldId id="296" r:id="rId8"/>
    <p:sldId id="268" r:id="rId9"/>
    <p:sldId id="286" r:id="rId10"/>
    <p:sldId id="309" r:id="rId11"/>
    <p:sldId id="303" r:id="rId12"/>
    <p:sldId id="301" r:id="rId13"/>
    <p:sldId id="305" r:id="rId14"/>
    <p:sldId id="306" r:id="rId15"/>
    <p:sldId id="287" r:id="rId16"/>
    <p:sldId id="289" r:id="rId17"/>
    <p:sldId id="288" r:id="rId18"/>
    <p:sldId id="290" r:id="rId19"/>
    <p:sldId id="291" r:id="rId20"/>
    <p:sldId id="293" r:id="rId21"/>
    <p:sldId id="297" r:id="rId22"/>
    <p:sldId id="299" r:id="rId23"/>
    <p:sldId id="298" r:id="rId24"/>
    <p:sldId id="310" r:id="rId25"/>
    <p:sldId id="295" r:id="rId26"/>
    <p:sldId id="294" r:id="rId27"/>
    <p:sldId id="312" r:id="rId28"/>
    <p:sldId id="292" r:id="rId29"/>
    <p:sldId id="314" r:id="rId30"/>
    <p:sldId id="307" r:id="rId31"/>
  </p:sldIdLst>
  <p:sldSz cx="9144000" cy="6858000" type="screen4x3"/>
  <p:notesSz cx="6810375" cy="9942513"/>
  <p:defaultTextStyle>
    <a:defPPr>
      <a:defRPr lang="en-US"/>
    </a:defPPr>
    <a:lvl1pPr algn="l" rtl="0" eaLnBrk="0" fontAlgn="base" hangingPunct="0">
      <a:spcBef>
        <a:spcPct val="0"/>
      </a:spcBef>
      <a:spcAft>
        <a:spcPct val="0"/>
      </a:spcAft>
      <a:defRPr sz="2300" kern="1200">
        <a:solidFill>
          <a:srgbClr val="003B5A"/>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300" kern="1200">
        <a:solidFill>
          <a:srgbClr val="003B5A"/>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300" kern="1200">
        <a:solidFill>
          <a:srgbClr val="003B5A"/>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300" kern="1200">
        <a:solidFill>
          <a:srgbClr val="003B5A"/>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300" kern="1200">
        <a:solidFill>
          <a:srgbClr val="003B5A"/>
        </a:solidFill>
        <a:latin typeface="Arial" pitchFamily="34" charset="0"/>
        <a:ea typeface="ＭＳ Ｐゴシック" pitchFamily="34" charset="-128"/>
        <a:cs typeface="+mn-cs"/>
      </a:defRPr>
    </a:lvl5pPr>
    <a:lvl6pPr marL="2286000" algn="l" defTabSz="914400" rtl="0" eaLnBrk="1" latinLnBrk="0" hangingPunct="1">
      <a:defRPr sz="2300" kern="1200">
        <a:solidFill>
          <a:srgbClr val="003B5A"/>
        </a:solidFill>
        <a:latin typeface="Arial" pitchFamily="34" charset="0"/>
        <a:ea typeface="ＭＳ Ｐゴシック" pitchFamily="34" charset="-128"/>
        <a:cs typeface="+mn-cs"/>
      </a:defRPr>
    </a:lvl6pPr>
    <a:lvl7pPr marL="2743200" algn="l" defTabSz="914400" rtl="0" eaLnBrk="1" latinLnBrk="0" hangingPunct="1">
      <a:defRPr sz="2300" kern="1200">
        <a:solidFill>
          <a:srgbClr val="003B5A"/>
        </a:solidFill>
        <a:latin typeface="Arial" pitchFamily="34" charset="0"/>
        <a:ea typeface="ＭＳ Ｐゴシック" pitchFamily="34" charset="-128"/>
        <a:cs typeface="+mn-cs"/>
      </a:defRPr>
    </a:lvl7pPr>
    <a:lvl8pPr marL="3200400" algn="l" defTabSz="914400" rtl="0" eaLnBrk="1" latinLnBrk="0" hangingPunct="1">
      <a:defRPr sz="2300" kern="1200">
        <a:solidFill>
          <a:srgbClr val="003B5A"/>
        </a:solidFill>
        <a:latin typeface="Arial" pitchFamily="34" charset="0"/>
        <a:ea typeface="ＭＳ Ｐゴシック" pitchFamily="34" charset="-128"/>
        <a:cs typeface="+mn-cs"/>
      </a:defRPr>
    </a:lvl8pPr>
    <a:lvl9pPr marL="3657600" algn="l" defTabSz="914400" rtl="0" eaLnBrk="1" latinLnBrk="0" hangingPunct="1">
      <a:defRPr sz="2300" kern="1200">
        <a:solidFill>
          <a:srgbClr val="003B5A"/>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67D"/>
    <a:srgbClr val="018035"/>
    <a:srgbClr val="037C8E"/>
    <a:srgbClr val="F4CE00"/>
    <a:srgbClr val="CD037E"/>
    <a:srgbClr val="A40023"/>
    <a:srgbClr val="E3491B"/>
    <a:srgbClr val="E4000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5" autoAdjust="0"/>
    <p:restoredTop sz="94620" autoAdjust="0"/>
  </p:normalViewPr>
  <p:slideViewPr>
    <p:cSldViewPr>
      <p:cViewPr>
        <p:scale>
          <a:sx n="66" d="100"/>
          <a:sy n="66" d="100"/>
        </p:scale>
        <p:origin x="-1104" y="-666"/>
      </p:cViewPr>
      <p:guideLst>
        <p:guide orient="horz" pos="3952"/>
        <p:guide pos="340"/>
      </p:guideLst>
    </p:cSldViewPr>
  </p:slideViewPr>
  <p:outlineViewPr>
    <p:cViewPr>
      <p:scale>
        <a:sx n="20" d="100"/>
        <a:sy n="20" d="100"/>
      </p:scale>
      <p:origin x="0" y="0"/>
    </p:cViewPr>
  </p:outlineViewPr>
  <p:notesTextViewPr>
    <p:cViewPr>
      <p:scale>
        <a:sx n="100" d="100"/>
        <a:sy n="100" d="100"/>
      </p:scale>
      <p:origin x="0" y="0"/>
    </p:cViewPr>
  </p:notesTextViewPr>
  <p:notesViewPr>
    <p:cSldViewPr>
      <p:cViewPr varScale="1">
        <p:scale>
          <a:sx n="76" d="100"/>
          <a:sy n="76" d="100"/>
        </p:scale>
        <p:origin x="-3330" y="-90"/>
      </p:cViewPr>
      <p:guideLst>
        <p:guide orient="horz" pos="3132"/>
        <p:guide pos="2145"/>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IE"/>
  <c:chart>
    <c:plotArea>
      <c:layout>
        <c:manualLayout>
          <c:layoutTarget val="inner"/>
          <c:xMode val="edge"/>
          <c:yMode val="edge"/>
          <c:x val="7.8864519353361626E-2"/>
          <c:y val="5.7699965727300691E-2"/>
          <c:w val="0.91183279100780457"/>
          <c:h val="0.86080784327256465"/>
        </c:manualLayout>
      </c:layout>
      <c:barChart>
        <c:barDir val="col"/>
        <c:grouping val="stacked"/>
        <c:ser>
          <c:idx val="0"/>
          <c:order val="0"/>
          <c:tx>
            <c:strRef>
              <c:f>Sheet1!$B$1</c:f>
              <c:strCache>
                <c:ptCount val="1"/>
                <c:pt idx="0">
                  <c:v>Astro</c:v>
                </c:pt>
              </c:strCache>
            </c:strRef>
          </c:tx>
          <c:spPr>
            <a:solidFill>
              <a:srgbClr val="00CCFF"/>
            </a:solidFill>
            <a:scene3d>
              <a:camera prst="orthographicFront"/>
              <a:lightRig rig="threePt" dir="t"/>
            </a:scene3d>
            <a:sp3d>
              <a:bevelT/>
            </a:sp3d>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Sheet1!$B$2:$B$17</c:f>
              <c:numCache>
                <c:formatCode>_(* #,##0.00_);_(* \(#,##0.00\);_(* "-"??_);_(@_)</c:formatCode>
                <c:ptCount val="16"/>
                <c:pt idx="0">
                  <c:v>2.0065429999999971</c:v>
                </c:pt>
                <c:pt idx="1">
                  <c:v>1.87</c:v>
                </c:pt>
                <c:pt idx="2">
                  <c:v>2.0234840000000012</c:v>
                </c:pt>
                <c:pt idx="3">
                  <c:v>1.86</c:v>
                </c:pt>
                <c:pt idx="4">
                  <c:v>1.7800000000000007</c:v>
                </c:pt>
                <c:pt idx="5">
                  <c:v>1.6</c:v>
                </c:pt>
                <c:pt idx="6">
                  <c:v>1.9900000000000007</c:v>
                </c:pt>
                <c:pt idx="7">
                  <c:v>2.04</c:v>
                </c:pt>
                <c:pt idx="8">
                  <c:v>1.9800000000000006</c:v>
                </c:pt>
                <c:pt idx="9">
                  <c:v>1.7900000000000007</c:v>
                </c:pt>
                <c:pt idx="10">
                  <c:v>2.0099999999999998</c:v>
                </c:pt>
                <c:pt idx="11">
                  <c:v>1.6500000000000001</c:v>
                </c:pt>
                <c:pt idx="12">
                  <c:v>1.85</c:v>
                </c:pt>
                <c:pt idx="13">
                  <c:v>0</c:v>
                </c:pt>
                <c:pt idx="14">
                  <c:v>0</c:v>
                </c:pt>
                <c:pt idx="15">
                  <c:v>0</c:v>
                </c:pt>
              </c:numCache>
            </c:numRef>
          </c:val>
        </c:ser>
        <c:ser>
          <c:idx val="1"/>
          <c:order val="1"/>
          <c:tx>
            <c:strRef>
              <c:f>Sheet1!$C$1</c:f>
              <c:strCache>
                <c:ptCount val="1"/>
                <c:pt idx="0">
                  <c:v>Surge</c:v>
                </c:pt>
              </c:strCache>
            </c:strRef>
          </c:tx>
          <c:spPr>
            <a:solidFill>
              <a:srgbClr val="00FF00"/>
            </a:solidFill>
            <a:scene3d>
              <a:camera prst="orthographicFront"/>
              <a:lightRig rig="threePt" dir="t"/>
            </a:scene3d>
            <a:sp3d>
              <a:bevelT/>
            </a:sp3d>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Sheet1!$C$2:$C$17</c:f>
              <c:numCache>
                <c:formatCode>_(* #,##0.00_);_(* \(#,##0.00\);_(* "-"??_);_(@_)</c:formatCode>
                <c:ptCount val="16"/>
                <c:pt idx="0">
                  <c:v>0.40141700000000036</c:v>
                </c:pt>
                <c:pt idx="1">
                  <c:v>0.50879000000000063</c:v>
                </c:pt>
                <c:pt idx="2">
                  <c:v>0.92651599999999956</c:v>
                </c:pt>
                <c:pt idx="3">
                  <c:v>0.3800000000000005</c:v>
                </c:pt>
                <c:pt idx="4">
                  <c:v>0.78400000000000003</c:v>
                </c:pt>
                <c:pt idx="5">
                  <c:v>0.71599999999999975</c:v>
                </c:pt>
                <c:pt idx="6">
                  <c:v>0.5199999999999998</c:v>
                </c:pt>
                <c:pt idx="7">
                  <c:v>0.44600000000000084</c:v>
                </c:pt>
                <c:pt idx="8">
                  <c:v>0.57200000000000062</c:v>
                </c:pt>
                <c:pt idx="9">
                  <c:v>0.59400000000000019</c:v>
                </c:pt>
                <c:pt idx="10">
                  <c:v>0.37600000000000067</c:v>
                </c:pt>
                <c:pt idx="11">
                  <c:v>0.72000000000000064</c:v>
                </c:pt>
                <c:pt idx="12" formatCode="General">
                  <c:v>0.51800000000000002</c:v>
                </c:pt>
                <c:pt idx="13">
                  <c:v>0</c:v>
                </c:pt>
                <c:pt idx="14">
                  <c:v>0</c:v>
                </c:pt>
                <c:pt idx="15">
                  <c:v>0</c:v>
                </c:pt>
              </c:numCache>
            </c:numRef>
          </c:val>
        </c:ser>
        <c:ser>
          <c:idx val="2"/>
          <c:order val="2"/>
          <c:tx>
            <c:strRef>
              <c:f>Sheet1!$D$1</c:f>
              <c:strCache>
                <c:ptCount val="1"/>
                <c:pt idx="0">
                  <c:v>Annual Max HT</c:v>
                </c:pt>
              </c:strCache>
            </c:strRef>
          </c:tx>
          <c:spPr>
            <a:solidFill>
              <a:srgbClr val="FF0000"/>
            </a:solidFill>
            <a:ln>
              <a:solidFill>
                <a:srgbClr val="FF0000"/>
              </a:solidFill>
            </a:ln>
            <a:effectLst>
              <a:outerShdw blurRad="50800" dist="50800" dir="10800000" algn="ctr" rotWithShape="0">
                <a:srgbClr val="FFFF00"/>
              </a:outerShdw>
            </a:effectLst>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Sheet1!$D$2:$D$17</c:f>
              <c:numCache>
                <c:formatCode>_(* #,##0.00_);_(* \(#,##0.00\);_(* "-"??_);_(@_)</c:formatCode>
                <c:ptCount val="16"/>
                <c:pt idx="0">
                  <c:v>1.0000000000000013E-3</c:v>
                </c:pt>
                <c:pt idx="1">
                  <c:v>1.0000000000000013E-3</c:v>
                </c:pt>
                <c:pt idx="2">
                  <c:v>1.0000000000000013E-3</c:v>
                </c:pt>
                <c:pt idx="3">
                  <c:v>1.0000000000000013E-3</c:v>
                </c:pt>
                <c:pt idx="4">
                  <c:v>1.0000000000000013E-3</c:v>
                </c:pt>
                <c:pt idx="5">
                  <c:v>1.0000000000000013E-3</c:v>
                </c:pt>
                <c:pt idx="6">
                  <c:v>1.0000000000000013E-3</c:v>
                </c:pt>
                <c:pt idx="7">
                  <c:v>1.0000000000000013E-3</c:v>
                </c:pt>
                <c:pt idx="8">
                  <c:v>1.0000000000000013E-3</c:v>
                </c:pt>
                <c:pt idx="9">
                  <c:v>1.0000000000000013E-3</c:v>
                </c:pt>
                <c:pt idx="10">
                  <c:v>1.0000000000000013E-3</c:v>
                </c:pt>
                <c:pt idx="11">
                  <c:v>1.0000000000000013E-3</c:v>
                </c:pt>
                <c:pt idx="12">
                  <c:v>1.0000000000000013E-3</c:v>
                </c:pt>
              </c:numCache>
            </c:numRef>
          </c:val>
        </c:ser>
        <c:gapWidth val="50"/>
        <c:overlap val="100"/>
        <c:axId val="68228608"/>
        <c:axId val="68230144"/>
      </c:barChart>
      <c:catAx>
        <c:axId val="68228608"/>
        <c:scaling>
          <c:orientation val="minMax"/>
        </c:scaling>
        <c:axPos val="b"/>
        <c:numFmt formatCode="General" sourceLinked="1"/>
        <c:tickLblPos val="nextTo"/>
        <c:txPr>
          <a:bodyPr/>
          <a:lstStyle/>
          <a:p>
            <a:pPr>
              <a:defRPr sz="1398" b="1"/>
            </a:pPr>
            <a:endParaRPr lang="en-US"/>
          </a:p>
        </c:txPr>
        <c:crossAx val="68230144"/>
        <c:crosses val="autoZero"/>
        <c:auto val="1"/>
        <c:lblAlgn val="ctr"/>
        <c:lblOffset val="100"/>
      </c:catAx>
      <c:valAx>
        <c:axId val="68230144"/>
        <c:scaling>
          <c:orientation val="minMax"/>
          <c:max val="3.5"/>
          <c:min val="0"/>
        </c:scaling>
        <c:axPos val="l"/>
        <c:majorGridlines>
          <c:spPr>
            <a:ln w="12682">
              <a:solidFill>
                <a:schemeClr val="tx1"/>
              </a:solidFill>
            </a:ln>
          </c:spPr>
        </c:majorGridlines>
        <c:minorGridlines>
          <c:spPr>
            <a:ln w="3171">
              <a:prstDash val="sysDash"/>
            </a:ln>
          </c:spPr>
        </c:minorGridlines>
        <c:numFmt formatCode="#,##0.00" sourceLinked="0"/>
        <c:tickLblPos val="nextTo"/>
        <c:txPr>
          <a:bodyPr/>
          <a:lstStyle/>
          <a:p>
            <a:pPr>
              <a:defRPr sz="1398" b="1"/>
            </a:pPr>
            <a:endParaRPr lang="en-US"/>
          </a:p>
        </c:txPr>
        <c:crossAx val="68228608"/>
        <c:crosses val="autoZero"/>
        <c:crossBetween val="between"/>
        <c:majorUnit val="0.5"/>
        <c:minorUnit val="0.1"/>
      </c:valAx>
      <c:spPr>
        <a:noFill/>
        <a:ln w="25362">
          <a:solidFill>
            <a:prstClr val="black"/>
          </a:solidFill>
        </a:ln>
      </c:spPr>
    </c:plotArea>
    <c:plotVisOnly val="1"/>
    <c:dispBlanksAs val="gap"/>
  </c:chart>
  <c:txPr>
    <a:bodyPr/>
    <a:lstStyle/>
    <a:p>
      <a:pPr>
        <a:defRPr sz="1798"/>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51905" cy="497603"/>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a:defRPr sz="1100">
                <a:solidFill>
                  <a:schemeClr val="tx1"/>
                </a:solidFill>
                <a:latin typeface="Arial" pitchFamily="34" charset="0"/>
                <a:ea typeface="ＭＳ Ｐゴシック" charset="-128"/>
                <a:cs typeface="Arial" pitchFamily="34" charset="0"/>
              </a:defRPr>
            </a:lvl1pPr>
          </a:lstStyle>
          <a:p>
            <a:pPr>
              <a:defRPr/>
            </a:pPr>
            <a:endParaRPr lang="en-GB"/>
          </a:p>
        </p:txBody>
      </p:sp>
      <p:sp>
        <p:nvSpPr>
          <p:cNvPr id="48131" name="Rectangle 3"/>
          <p:cNvSpPr>
            <a:spLocks noGrp="1" noChangeArrowheads="1"/>
          </p:cNvSpPr>
          <p:nvPr>
            <p:ph type="dt" sz="quarter" idx="1"/>
          </p:nvPr>
        </p:nvSpPr>
        <p:spPr bwMode="auto">
          <a:xfrm>
            <a:off x="3856880" y="0"/>
            <a:ext cx="2951905" cy="497603"/>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algn="r">
              <a:defRPr sz="1100">
                <a:solidFill>
                  <a:schemeClr val="tx1"/>
                </a:solidFill>
                <a:latin typeface="Arial" pitchFamily="34" charset="0"/>
                <a:ea typeface="ＭＳ Ｐゴシック" charset="-128"/>
                <a:cs typeface="Arial" pitchFamily="34" charset="0"/>
              </a:defRPr>
            </a:lvl1pPr>
          </a:lstStyle>
          <a:p>
            <a:pPr>
              <a:defRPr/>
            </a:pPr>
            <a:endParaRPr lang="en-GB"/>
          </a:p>
        </p:txBody>
      </p:sp>
      <p:sp>
        <p:nvSpPr>
          <p:cNvPr id="48132" name="Rectangle 4"/>
          <p:cNvSpPr>
            <a:spLocks noGrp="1" noChangeArrowheads="1"/>
          </p:cNvSpPr>
          <p:nvPr>
            <p:ph type="ftr" sz="quarter" idx="2"/>
          </p:nvPr>
        </p:nvSpPr>
        <p:spPr bwMode="auto">
          <a:xfrm>
            <a:off x="0" y="9443321"/>
            <a:ext cx="2951905" cy="497603"/>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a:defRPr sz="1100">
                <a:solidFill>
                  <a:schemeClr val="tx1"/>
                </a:solidFill>
                <a:latin typeface="Arial" pitchFamily="34" charset="0"/>
                <a:ea typeface="ＭＳ Ｐゴシック" charset="-128"/>
                <a:cs typeface="Arial" pitchFamily="34" charset="0"/>
              </a:defRPr>
            </a:lvl1pPr>
          </a:lstStyle>
          <a:p>
            <a:pPr>
              <a:defRPr/>
            </a:pPr>
            <a:endParaRPr lang="en-GB"/>
          </a:p>
        </p:txBody>
      </p:sp>
      <p:sp>
        <p:nvSpPr>
          <p:cNvPr id="48133" name="Rectangle 5"/>
          <p:cNvSpPr>
            <a:spLocks noGrp="1" noChangeArrowheads="1"/>
          </p:cNvSpPr>
          <p:nvPr>
            <p:ph type="sldNum" sz="quarter" idx="3"/>
          </p:nvPr>
        </p:nvSpPr>
        <p:spPr bwMode="auto">
          <a:xfrm>
            <a:off x="3856880" y="9443321"/>
            <a:ext cx="2951905" cy="497603"/>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algn="r">
              <a:defRPr sz="1100">
                <a:solidFill>
                  <a:schemeClr val="tx1"/>
                </a:solidFill>
                <a:latin typeface="Arial" pitchFamily="34" charset="0"/>
                <a:ea typeface="ＭＳ Ｐゴシック" charset="-128"/>
                <a:cs typeface="Arial" pitchFamily="34" charset="0"/>
              </a:defRPr>
            </a:lvl1pPr>
          </a:lstStyle>
          <a:p>
            <a:pPr>
              <a:defRPr/>
            </a:pPr>
            <a:fld id="{53688737-7EE3-4702-BECE-41106DEAE0D3}" type="slidenum">
              <a:rPr lang="en-US"/>
              <a:pPr>
                <a:defRPr/>
              </a:pPr>
              <a:t>‹#›</a:t>
            </a:fld>
            <a:endParaRPr lang="en-US"/>
          </a:p>
        </p:txBody>
      </p:sp>
    </p:spTree>
    <p:extLst>
      <p:ext uri="{BB962C8B-B14F-4D97-AF65-F5344CB8AC3E}">
        <p14:creationId xmlns:p14="http://schemas.microsoft.com/office/powerpoint/2010/main" xmlns="" val="1645987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905" cy="497603"/>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a:defRPr sz="1100">
                <a:solidFill>
                  <a:schemeClr val="tx1"/>
                </a:solidFill>
                <a:latin typeface="Arial" pitchFamily="34" charset="0"/>
                <a:ea typeface="ＭＳ Ｐゴシック" charset="-128"/>
                <a:cs typeface="Arial" pitchFamily="34" charset="0"/>
              </a:defRPr>
            </a:lvl1pPr>
          </a:lstStyle>
          <a:p>
            <a:pPr>
              <a:defRPr/>
            </a:pPr>
            <a:endParaRPr lang="en-US"/>
          </a:p>
        </p:txBody>
      </p:sp>
      <p:sp>
        <p:nvSpPr>
          <p:cNvPr id="51203" name="Rectangle 3"/>
          <p:cNvSpPr>
            <a:spLocks noGrp="1" noChangeArrowheads="1"/>
          </p:cNvSpPr>
          <p:nvPr>
            <p:ph type="dt" idx="1"/>
          </p:nvPr>
        </p:nvSpPr>
        <p:spPr bwMode="auto">
          <a:xfrm>
            <a:off x="3856880" y="0"/>
            <a:ext cx="2951905" cy="497603"/>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algn="r">
              <a:defRPr sz="1100">
                <a:solidFill>
                  <a:schemeClr val="tx1"/>
                </a:solidFill>
                <a:latin typeface="Arial" pitchFamily="34" charset="0"/>
                <a:ea typeface="ＭＳ Ｐゴシック" charset="-128"/>
                <a:cs typeface="Arial" pitchFamily="34" charset="0"/>
              </a:defRPr>
            </a:lvl1pPr>
          </a:lstStyle>
          <a:p>
            <a:pPr>
              <a:defRPr/>
            </a:pPr>
            <a:fld id="{6B693E02-A4B2-41D9-BE9B-D9D0540A690F}" type="datetime1">
              <a:rPr lang="en-US"/>
              <a:pPr>
                <a:defRPr/>
              </a:pPr>
              <a:t>1/26/2015</a:t>
            </a:fld>
            <a:endParaRPr lang="en-US"/>
          </a:p>
        </p:txBody>
      </p:sp>
      <p:sp>
        <p:nvSpPr>
          <p:cNvPr id="28676"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5" name="Rectangle 5"/>
          <p:cNvSpPr>
            <a:spLocks noGrp="1" noChangeArrowheads="1"/>
          </p:cNvSpPr>
          <p:nvPr>
            <p:ph type="body" sz="quarter" idx="3"/>
          </p:nvPr>
        </p:nvSpPr>
        <p:spPr bwMode="auto">
          <a:xfrm>
            <a:off x="680720" y="4723251"/>
            <a:ext cx="5448936" cy="4473654"/>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89499536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000" kern="1200">
        <a:solidFill>
          <a:schemeClr val="tx1"/>
        </a:solidFill>
        <a:latin typeface="Arial" pitchFamily="34" charset="0"/>
        <a:ea typeface="ＭＳ Ｐゴシック" charset="-128"/>
        <a:cs typeface="Arial" pitchFamily="34" charset="0"/>
      </a:defRPr>
    </a:lvl1pPr>
    <a:lvl2pPr marL="457200" algn="l" defTabSz="457200" rtl="0" eaLnBrk="0" fontAlgn="base" hangingPunct="0">
      <a:spcBef>
        <a:spcPct val="30000"/>
      </a:spcBef>
      <a:spcAft>
        <a:spcPct val="0"/>
      </a:spcAft>
      <a:defRPr sz="1000" kern="1200">
        <a:solidFill>
          <a:schemeClr val="tx1"/>
        </a:solidFill>
        <a:latin typeface="Arial" pitchFamily="34" charset="0"/>
        <a:ea typeface="ＭＳ Ｐゴシック" charset="-128"/>
        <a:cs typeface="Arial" pitchFamily="34" charset="0"/>
      </a:defRPr>
    </a:lvl2pPr>
    <a:lvl3pPr marL="914400" algn="l" defTabSz="457200" rtl="0" eaLnBrk="0" fontAlgn="base" hangingPunct="0">
      <a:spcBef>
        <a:spcPct val="30000"/>
      </a:spcBef>
      <a:spcAft>
        <a:spcPct val="0"/>
      </a:spcAft>
      <a:defRPr sz="1000" kern="1200">
        <a:solidFill>
          <a:schemeClr val="tx1"/>
        </a:solidFill>
        <a:latin typeface="Arial" pitchFamily="34" charset="0"/>
        <a:ea typeface="ＭＳ Ｐゴシック" charset="-128"/>
        <a:cs typeface="Arial" pitchFamily="34" charset="0"/>
      </a:defRPr>
    </a:lvl3pPr>
    <a:lvl4pPr marL="1371600" algn="l" defTabSz="457200" rtl="0" eaLnBrk="0" fontAlgn="base" hangingPunct="0">
      <a:spcBef>
        <a:spcPct val="30000"/>
      </a:spcBef>
      <a:spcAft>
        <a:spcPct val="0"/>
      </a:spcAft>
      <a:defRPr sz="1000" kern="1200">
        <a:solidFill>
          <a:schemeClr val="tx1"/>
        </a:solidFill>
        <a:latin typeface="Arial" pitchFamily="34" charset="0"/>
        <a:ea typeface="ＭＳ Ｐゴシック" charset="-128"/>
        <a:cs typeface="Arial" pitchFamily="34" charset="0"/>
      </a:defRPr>
    </a:lvl4pPr>
    <a:lvl5pPr marL="1828800" algn="l" defTabSz="457200" rtl="0" eaLnBrk="0" fontAlgn="base" hangingPunct="0">
      <a:spcBef>
        <a:spcPct val="30000"/>
      </a:spcBef>
      <a:spcAft>
        <a:spcPct val="0"/>
      </a:spcAft>
      <a:defRPr sz="1000" kern="1200">
        <a:solidFill>
          <a:schemeClr val="tx1"/>
        </a:solidFill>
        <a:latin typeface="Arial" pitchFamily="34" charset="0"/>
        <a:ea typeface="ＭＳ Ｐゴシック"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10" descr="C:\Users\304058\Documents\Using PowerPoint\RHDHV PowerPoint\Test ppt.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7383" name="Rectangle 2"/>
          <p:cNvSpPr>
            <a:spLocks noGrp="1" noChangeArrowheads="1"/>
          </p:cNvSpPr>
          <p:nvPr>
            <p:ph type="ctrTitle"/>
          </p:nvPr>
        </p:nvSpPr>
        <p:spPr>
          <a:xfrm>
            <a:off x="539750" y="2673350"/>
            <a:ext cx="7918450" cy="927100"/>
          </a:xfrm>
        </p:spPr>
        <p:txBody>
          <a:bodyPr/>
          <a:lstStyle>
            <a:lvl1pPr algn="l">
              <a:defRPr smtClean="0">
                <a:solidFill>
                  <a:schemeClr val="bg1"/>
                </a:solidFill>
                <a:latin typeface="Arial" charset="0"/>
              </a:defRPr>
            </a:lvl1pPr>
          </a:lstStyle>
          <a:p>
            <a:pPr lvl="0"/>
            <a:r>
              <a:rPr lang="en-GB" noProof="0" dirty="0" smtClean="0"/>
              <a:t>Click to edit Master title style</a:t>
            </a:r>
          </a:p>
        </p:txBody>
      </p:sp>
      <p:sp>
        <p:nvSpPr>
          <p:cNvPr id="1637384" name="Rectangle 11"/>
          <p:cNvSpPr>
            <a:spLocks noGrp="1" noChangeArrowheads="1"/>
          </p:cNvSpPr>
          <p:nvPr>
            <p:ph type="subTitle" idx="1"/>
          </p:nvPr>
        </p:nvSpPr>
        <p:spPr>
          <a:xfrm>
            <a:off x="539750" y="3681028"/>
            <a:ext cx="7956686" cy="2110172"/>
          </a:xfrm>
        </p:spPr>
        <p:txBody>
          <a:bodyPr tIns="144000"/>
          <a:lstStyle>
            <a:lvl1pPr marL="0" indent="0" algn="l">
              <a:buFont typeface="Wingdings" pitchFamily="2" charset="2"/>
              <a:buNone/>
              <a:tabLst/>
              <a:defRPr i="1" smtClean="0">
                <a:solidFill>
                  <a:schemeClr val="bg1"/>
                </a:solidFill>
              </a:defRPr>
            </a:lvl1pPr>
          </a:lstStyle>
          <a:p>
            <a:pPr lvl="0"/>
            <a:r>
              <a:rPr lang="en-GB" noProof="0" dirty="0" smtClean="0"/>
              <a:t>Click to edit Master subtitle style</a:t>
            </a:r>
          </a:p>
        </p:txBody>
      </p:sp>
    </p:spTree>
    <p:extLst>
      <p:ext uri="{BB962C8B-B14F-4D97-AF65-F5344CB8AC3E}">
        <p14:creationId xmlns:p14="http://schemas.microsoft.com/office/powerpoint/2010/main" xmlns="" val="393136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xmlns="" val="303184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2300" y="728700"/>
            <a:ext cx="1008112" cy="5148225"/>
          </a:xfrm>
        </p:spPr>
        <p:txBody>
          <a:bodyPr vert="eaVert"/>
          <a:lstStyle>
            <a:lvl1pPr>
              <a:defRPr sz="2800">
                <a:latin typeface="+mn-lt"/>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539750" y="728700"/>
            <a:ext cx="6516526" cy="5148225"/>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xmlns="" val="2628335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4" name="Picture 10" descr="C:\Users\304058\Documents\Using PowerPoint\RHDHV PowerPoint\Test ppt.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7383" name="Rectangle 2"/>
          <p:cNvSpPr>
            <a:spLocks noGrp="1" noChangeArrowheads="1"/>
          </p:cNvSpPr>
          <p:nvPr>
            <p:ph type="ctrTitle"/>
          </p:nvPr>
        </p:nvSpPr>
        <p:spPr>
          <a:xfrm>
            <a:off x="539750" y="2673350"/>
            <a:ext cx="7918450" cy="927100"/>
          </a:xfrm>
        </p:spPr>
        <p:txBody>
          <a:bodyPr/>
          <a:lstStyle>
            <a:lvl1pPr algn="l">
              <a:defRPr smtClean="0">
                <a:solidFill>
                  <a:schemeClr val="bg1"/>
                </a:solidFill>
                <a:latin typeface="Arial" charset="0"/>
              </a:defRPr>
            </a:lvl1pPr>
          </a:lstStyle>
          <a:p>
            <a:pPr lvl="0"/>
            <a:r>
              <a:rPr lang="en-GB" noProof="0" dirty="0" smtClean="0"/>
              <a:t>Click to edit Master title style</a:t>
            </a:r>
          </a:p>
        </p:txBody>
      </p:sp>
      <p:sp>
        <p:nvSpPr>
          <p:cNvPr id="1637384" name="Rectangle 11"/>
          <p:cNvSpPr>
            <a:spLocks noGrp="1" noChangeArrowheads="1"/>
          </p:cNvSpPr>
          <p:nvPr>
            <p:ph type="subTitle" idx="1"/>
          </p:nvPr>
        </p:nvSpPr>
        <p:spPr>
          <a:xfrm>
            <a:off x="539750" y="3681028"/>
            <a:ext cx="7956686" cy="2110172"/>
          </a:xfrm>
        </p:spPr>
        <p:txBody>
          <a:bodyPr tIns="144000"/>
          <a:lstStyle>
            <a:lvl1pPr marL="0" indent="0" algn="l">
              <a:buFont typeface="Wingdings" pitchFamily="2" charset="2"/>
              <a:buNone/>
              <a:tabLst/>
              <a:defRPr i="1" smtClean="0">
                <a:solidFill>
                  <a:schemeClr val="bg1"/>
                </a:solidFill>
              </a:defRPr>
            </a:lvl1pPr>
          </a:lstStyle>
          <a:p>
            <a:pPr lvl="0"/>
            <a:r>
              <a:rPr lang="en-GB" noProof="0" dirty="0" smtClean="0"/>
              <a:t>Click to edit Master subtitle style</a:t>
            </a:r>
          </a:p>
        </p:txBody>
      </p:sp>
    </p:spTree>
    <p:extLst>
      <p:ext uri="{BB962C8B-B14F-4D97-AF65-F5344CB8AC3E}">
        <p14:creationId xmlns:p14="http://schemas.microsoft.com/office/powerpoint/2010/main" xmlns="" val="3778461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4" name="Picture 10" descr="C:\Users\304058\Documents\Using PowerPoint\RHDHV PowerPoint\Test ppt.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7383" name="Rectangle 2"/>
          <p:cNvSpPr>
            <a:spLocks noGrp="1" noChangeArrowheads="1"/>
          </p:cNvSpPr>
          <p:nvPr>
            <p:ph type="ctrTitle"/>
          </p:nvPr>
        </p:nvSpPr>
        <p:spPr>
          <a:xfrm>
            <a:off x="539750" y="2673350"/>
            <a:ext cx="7918450" cy="927100"/>
          </a:xfrm>
        </p:spPr>
        <p:txBody>
          <a:bodyPr/>
          <a:lstStyle>
            <a:lvl1pPr algn="l">
              <a:defRPr smtClean="0">
                <a:solidFill>
                  <a:schemeClr val="bg1"/>
                </a:solidFill>
                <a:latin typeface="Arial" charset="0"/>
              </a:defRPr>
            </a:lvl1pPr>
          </a:lstStyle>
          <a:p>
            <a:pPr lvl="0"/>
            <a:r>
              <a:rPr lang="en-GB" noProof="0" dirty="0" smtClean="0"/>
              <a:t>Click to edit Master title style</a:t>
            </a:r>
          </a:p>
        </p:txBody>
      </p:sp>
      <p:sp>
        <p:nvSpPr>
          <p:cNvPr id="1637384" name="Rectangle 11"/>
          <p:cNvSpPr>
            <a:spLocks noGrp="1" noChangeArrowheads="1"/>
          </p:cNvSpPr>
          <p:nvPr>
            <p:ph type="subTitle" idx="1"/>
          </p:nvPr>
        </p:nvSpPr>
        <p:spPr>
          <a:xfrm>
            <a:off x="539750" y="3681028"/>
            <a:ext cx="7956686" cy="2110172"/>
          </a:xfrm>
        </p:spPr>
        <p:txBody>
          <a:bodyPr tIns="144000"/>
          <a:lstStyle>
            <a:lvl1pPr marL="0" indent="0" algn="l">
              <a:buFont typeface="Wingdings" pitchFamily="2" charset="2"/>
              <a:buNone/>
              <a:tabLst/>
              <a:defRPr i="1" smtClean="0">
                <a:solidFill>
                  <a:schemeClr val="bg1"/>
                </a:solidFill>
              </a:defRPr>
            </a:lvl1pPr>
          </a:lstStyle>
          <a:p>
            <a:pPr lvl="0"/>
            <a:r>
              <a:rPr lang="en-GB" noProof="0" dirty="0" smtClean="0"/>
              <a:t>Click to edit Master subtitle style</a:t>
            </a:r>
          </a:p>
        </p:txBody>
      </p:sp>
    </p:spTree>
    <p:extLst>
      <p:ext uri="{BB962C8B-B14F-4D97-AF65-F5344CB8AC3E}">
        <p14:creationId xmlns:p14="http://schemas.microsoft.com/office/powerpoint/2010/main" xmlns="" val="362019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468313" y="6057900"/>
            <a:ext cx="4787900" cy="611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p:txBody>
          <a:bodyPr/>
          <a:lstStyle>
            <a:lvl1pPr>
              <a:defRPr>
                <a:latin typeface="+mn-lt"/>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xmlns="" val="77833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200" b="1" cap="all">
                <a:latin typeface="+mn-lt"/>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55576" y="292494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Tree>
    <p:extLst>
      <p:ext uri="{BB962C8B-B14F-4D97-AF65-F5344CB8AC3E}">
        <p14:creationId xmlns:p14="http://schemas.microsoft.com/office/powerpoint/2010/main" xmlns="" val="242484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smtClean="0"/>
              <a:t>Click to edit Master title style</a:t>
            </a:r>
            <a:endParaRPr lang="en-US"/>
          </a:p>
        </p:txBody>
      </p:sp>
      <p:sp>
        <p:nvSpPr>
          <p:cNvPr id="3" name="Content Placeholder 2"/>
          <p:cNvSpPr>
            <a:spLocks noGrp="1"/>
          </p:cNvSpPr>
          <p:nvPr>
            <p:ph sz="half" idx="1"/>
          </p:nvPr>
        </p:nvSpPr>
        <p:spPr>
          <a:xfrm>
            <a:off x="539750" y="1268760"/>
            <a:ext cx="3960242" cy="4608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716016" y="1268759"/>
            <a:ext cx="3924436" cy="4608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xmlns="" val="288114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50" y="1268760"/>
            <a:ext cx="3957638"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39750" y="2174875"/>
            <a:ext cx="3957638" cy="3702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268760"/>
            <a:ext cx="4041775"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702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xmlns="" val="341491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243720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106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750" y="908720"/>
            <a:ext cx="2925763" cy="1404156"/>
          </a:xfrm>
        </p:spPr>
        <p:txBody>
          <a:bodyPr/>
          <a:lstStyle>
            <a:lvl1pPr algn="l">
              <a:defRPr sz="2000" b="1">
                <a:latin typeface="+mn-lt"/>
              </a:defRPr>
            </a:lvl1pPr>
          </a:lstStyle>
          <a:p>
            <a:r>
              <a:rPr lang="en-GB" dirty="0" smtClean="0"/>
              <a:t>Click to edit Master title style</a:t>
            </a:r>
            <a:endParaRPr lang="en-US" dirty="0"/>
          </a:p>
        </p:txBody>
      </p:sp>
      <p:sp>
        <p:nvSpPr>
          <p:cNvPr id="3" name="Content Placeholder 2"/>
          <p:cNvSpPr>
            <a:spLocks noGrp="1"/>
          </p:cNvSpPr>
          <p:nvPr>
            <p:ph idx="1"/>
          </p:nvPr>
        </p:nvSpPr>
        <p:spPr>
          <a:xfrm>
            <a:off x="3575050" y="908720"/>
            <a:ext cx="5111750" cy="496820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539750" y="2672916"/>
            <a:ext cx="2925763" cy="32040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extLst>
      <p:ext uri="{BB962C8B-B14F-4D97-AF65-F5344CB8AC3E}">
        <p14:creationId xmlns:p14="http://schemas.microsoft.com/office/powerpoint/2010/main" xmlns="" val="158594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750" y="5265204"/>
            <a:ext cx="6738938" cy="468052"/>
          </a:xfrm>
        </p:spPr>
        <p:txBody>
          <a:bodyPr anchor="b"/>
          <a:lstStyle>
            <a:lvl1pPr algn="l">
              <a:defRPr sz="2000" b="1">
                <a:latin typeface="+mn-lt"/>
              </a:defRPr>
            </a:lvl1pPr>
          </a:lstStyle>
          <a:p>
            <a:r>
              <a:rPr lang="en-GB" dirty="0" smtClean="0"/>
              <a:t>Click to edit Master title style</a:t>
            </a:r>
            <a:endParaRPr lang="en-US" dirty="0"/>
          </a:p>
        </p:txBody>
      </p:sp>
      <p:sp>
        <p:nvSpPr>
          <p:cNvPr id="3" name="Picture Placeholder 2"/>
          <p:cNvSpPr>
            <a:spLocks noGrp="1"/>
          </p:cNvSpPr>
          <p:nvPr>
            <p:ph type="pic" idx="1"/>
          </p:nvPr>
        </p:nvSpPr>
        <p:spPr>
          <a:xfrm>
            <a:off x="539750" y="612774"/>
            <a:ext cx="7632650" cy="45804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539750" y="5876924"/>
            <a:ext cx="6372510" cy="720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extLst>
      <p:ext uri="{BB962C8B-B14F-4D97-AF65-F5344CB8AC3E}">
        <p14:creationId xmlns:p14="http://schemas.microsoft.com/office/powerpoint/2010/main" xmlns="" val="59664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C:\Users\304058\Documents\Using PowerPoint\RHDHV PowerPoint\PPT-inner-1440-v3.jpg"/>
          <p:cNvPicPr>
            <a:picLocks noChangeAspect="1" noChangeArrowheads="1"/>
          </p:cNvPicPr>
          <p:nvPr userDrawn="1"/>
        </p:nvPicPr>
        <p:blipFill>
          <a:blip r:embed="rId15">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39750" y="476250"/>
            <a:ext cx="8316913"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8" name="Rectangle 11"/>
          <p:cNvSpPr>
            <a:spLocks noGrp="1" noChangeArrowheads="1"/>
          </p:cNvSpPr>
          <p:nvPr>
            <p:ph type="body" idx="1"/>
          </p:nvPr>
        </p:nvSpPr>
        <p:spPr bwMode="auto">
          <a:xfrm>
            <a:off x="539750" y="1268413"/>
            <a:ext cx="8280400" cy="460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TextBox 3"/>
          <p:cNvSpPr txBox="1">
            <a:spLocks noChangeArrowheads="1"/>
          </p:cNvSpPr>
          <p:nvPr userDrawn="1"/>
        </p:nvSpPr>
        <p:spPr bwMode="auto">
          <a:xfrm>
            <a:off x="539750" y="6273800"/>
            <a:ext cx="30241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spAutoFit/>
          </a:bodyPr>
          <a:lstStyle>
            <a:lvl1pPr>
              <a:defRPr sz="2300">
                <a:solidFill>
                  <a:srgbClr val="003B5A"/>
                </a:solidFill>
                <a:latin typeface="Arial" charset="0"/>
                <a:ea typeface="ＭＳ Ｐゴシック" pitchFamily="34" charset="-128"/>
              </a:defRPr>
            </a:lvl1pPr>
            <a:lvl2pPr marL="742950" indent="-285750">
              <a:defRPr sz="2300">
                <a:solidFill>
                  <a:srgbClr val="003B5A"/>
                </a:solidFill>
                <a:latin typeface="Arial" charset="0"/>
                <a:ea typeface="ＭＳ Ｐゴシック" pitchFamily="34" charset="-128"/>
              </a:defRPr>
            </a:lvl2pPr>
            <a:lvl3pPr marL="1143000" indent="-228600">
              <a:defRPr sz="2300">
                <a:solidFill>
                  <a:srgbClr val="003B5A"/>
                </a:solidFill>
                <a:latin typeface="Arial" charset="0"/>
                <a:ea typeface="ＭＳ Ｐゴシック" pitchFamily="34" charset="-128"/>
              </a:defRPr>
            </a:lvl3pPr>
            <a:lvl4pPr marL="1600200" indent="-228600">
              <a:defRPr sz="2300">
                <a:solidFill>
                  <a:srgbClr val="003B5A"/>
                </a:solidFill>
                <a:latin typeface="Arial" charset="0"/>
                <a:ea typeface="ＭＳ Ｐゴシック" pitchFamily="34" charset="-128"/>
              </a:defRPr>
            </a:lvl4pPr>
            <a:lvl5pPr marL="2057400" indent="-228600">
              <a:defRPr sz="2300">
                <a:solidFill>
                  <a:srgbClr val="003B5A"/>
                </a:solidFill>
                <a:latin typeface="Arial" charset="0"/>
                <a:ea typeface="ＭＳ Ｐゴシック" pitchFamily="34" charset="-128"/>
              </a:defRPr>
            </a:lvl5pPr>
            <a:lvl6pPr marL="2514600" indent="-228600" eaLnBrk="0" fontAlgn="base" hangingPunct="0">
              <a:spcBef>
                <a:spcPct val="0"/>
              </a:spcBef>
              <a:spcAft>
                <a:spcPct val="0"/>
              </a:spcAft>
              <a:defRPr sz="2300">
                <a:solidFill>
                  <a:srgbClr val="003B5A"/>
                </a:solidFill>
                <a:latin typeface="Arial" charset="0"/>
                <a:ea typeface="ＭＳ Ｐゴシック" pitchFamily="34" charset="-128"/>
              </a:defRPr>
            </a:lvl6pPr>
            <a:lvl7pPr marL="2971800" indent="-228600" eaLnBrk="0" fontAlgn="base" hangingPunct="0">
              <a:spcBef>
                <a:spcPct val="0"/>
              </a:spcBef>
              <a:spcAft>
                <a:spcPct val="0"/>
              </a:spcAft>
              <a:defRPr sz="2300">
                <a:solidFill>
                  <a:srgbClr val="003B5A"/>
                </a:solidFill>
                <a:latin typeface="Arial" charset="0"/>
                <a:ea typeface="ＭＳ Ｐゴシック" pitchFamily="34" charset="-128"/>
              </a:defRPr>
            </a:lvl7pPr>
            <a:lvl8pPr marL="3429000" indent="-228600" eaLnBrk="0" fontAlgn="base" hangingPunct="0">
              <a:spcBef>
                <a:spcPct val="0"/>
              </a:spcBef>
              <a:spcAft>
                <a:spcPct val="0"/>
              </a:spcAft>
              <a:defRPr sz="2300">
                <a:solidFill>
                  <a:srgbClr val="003B5A"/>
                </a:solidFill>
                <a:latin typeface="Arial" charset="0"/>
                <a:ea typeface="ＭＳ Ｐゴシック" pitchFamily="34" charset="-128"/>
              </a:defRPr>
            </a:lvl8pPr>
            <a:lvl9pPr marL="3886200" indent="-228600" eaLnBrk="0" fontAlgn="base" hangingPunct="0">
              <a:spcBef>
                <a:spcPct val="0"/>
              </a:spcBef>
              <a:spcAft>
                <a:spcPct val="0"/>
              </a:spcAft>
              <a:defRPr sz="2300">
                <a:solidFill>
                  <a:srgbClr val="003B5A"/>
                </a:solidFill>
                <a:latin typeface="Arial" charset="0"/>
                <a:ea typeface="ＭＳ Ｐゴシック" pitchFamily="34" charset="-128"/>
              </a:defRPr>
            </a:lvl9pPr>
          </a:lstStyle>
          <a:p>
            <a:pPr>
              <a:defRPr/>
            </a:pPr>
            <a:r>
              <a:rPr lang="en-GB" sz="900" dirty="0" smtClean="0">
                <a:solidFill>
                  <a:srgbClr val="00567D"/>
                </a:solidFill>
              </a:rPr>
              <a:t>Title: Royal </a:t>
            </a:r>
            <a:r>
              <a:rPr lang="en-GB" sz="900" dirty="0" err="1" smtClean="0">
                <a:solidFill>
                  <a:srgbClr val="00567D"/>
                </a:solidFill>
              </a:rPr>
              <a:t>HaskoningDHV</a:t>
            </a:r>
            <a:r>
              <a:rPr lang="en-GB" sz="900" dirty="0" smtClean="0">
                <a:solidFill>
                  <a:srgbClr val="00567D"/>
                </a:solidFill>
              </a:rPr>
              <a:t> PowerPoint template</a:t>
            </a:r>
          </a:p>
          <a:p>
            <a:pPr>
              <a:defRPr/>
            </a:pPr>
            <a:r>
              <a:rPr lang="en-GB" sz="900" dirty="0" smtClean="0">
                <a:solidFill>
                  <a:srgbClr val="00567D"/>
                </a:solidFill>
              </a:rPr>
              <a:t>Subtitle: V04 22/06/2012</a:t>
            </a:r>
          </a:p>
        </p:txBody>
      </p:sp>
      <p:sp>
        <p:nvSpPr>
          <p:cNvPr id="1030" name="TextBox 4"/>
          <p:cNvSpPr txBox="1">
            <a:spLocks noChangeArrowheads="1"/>
          </p:cNvSpPr>
          <p:nvPr userDrawn="1"/>
        </p:nvSpPr>
        <p:spPr bwMode="auto">
          <a:xfrm>
            <a:off x="4211638" y="6273800"/>
            <a:ext cx="18002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300">
                <a:solidFill>
                  <a:srgbClr val="003B5A"/>
                </a:solidFill>
                <a:latin typeface="Arial" charset="0"/>
                <a:ea typeface="ＭＳ Ｐゴシック" pitchFamily="34" charset="-128"/>
              </a:defRPr>
            </a:lvl1pPr>
            <a:lvl2pPr marL="742950" indent="-285750">
              <a:defRPr sz="2300">
                <a:solidFill>
                  <a:srgbClr val="003B5A"/>
                </a:solidFill>
                <a:latin typeface="Arial" charset="0"/>
                <a:ea typeface="ＭＳ Ｐゴシック" pitchFamily="34" charset="-128"/>
              </a:defRPr>
            </a:lvl2pPr>
            <a:lvl3pPr marL="1143000" indent="-228600">
              <a:defRPr sz="2300">
                <a:solidFill>
                  <a:srgbClr val="003B5A"/>
                </a:solidFill>
                <a:latin typeface="Arial" charset="0"/>
                <a:ea typeface="ＭＳ Ｐゴシック" pitchFamily="34" charset="-128"/>
              </a:defRPr>
            </a:lvl3pPr>
            <a:lvl4pPr marL="1600200" indent="-228600">
              <a:defRPr sz="2300">
                <a:solidFill>
                  <a:srgbClr val="003B5A"/>
                </a:solidFill>
                <a:latin typeface="Arial" charset="0"/>
                <a:ea typeface="ＭＳ Ｐゴシック" pitchFamily="34" charset="-128"/>
              </a:defRPr>
            </a:lvl4pPr>
            <a:lvl5pPr marL="2057400" indent="-228600">
              <a:defRPr sz="2300">
                <a:solidFill>
                  <a:srgbClr val="003B5A"/>
                </a:solidFill>
                <a:latin typeface="Arial" charset="0"/>
                <a:ea typeface="ＭＳ Ｐゴシック" pitchFamily="34" charset="-128"/>
              </a:defRPr>
            </a:lvl5pPr>
            <a:lvl6pPr marL="2514600" indent="-228600" eaLnBrk="0" fontAlgn="base" hangingPunct="0">
              <a:spcBef>
                <a:spcPct val="0"/>
              </a:spcBef>
              <a:spcAft>
                <a:spcPct val="0"/>
              </a:spcAft>
              <a:defRPr sz="2300">
                <a:solidFill>
                  <a:srgbClr val="003B5A"/>
                </a:solidFill>
                <a:latin typeface="Arial" charset="0"/>
                <a:ea typeface="ＭＳ Ｐゴシック" pitchFamily="34" charset="-128"/>
              </a:defRPr>
            </a:lvl6pPr>
            <a:lvl7pPr marL="2971800" indent="-228600" eaLnBrk="0" fontAlgn="base" hangingPunct="0">
              <a:spcBef>
                <a:spcPct val="0"/>
              </a:spcBef>
              <a:spcAft>
                <a:spcPct val="0"/>
              </a:spcAft>
              <a:defRPr sz="2300">
                <a:solidFill>
                  <a:srgbClr val="003B5A"/>
                </a:solidFill>
                <a:latin typeface="Arial" charset="0"/>
                <a:ea typeface="ＭＳ Ｐゴシック" pitchFamily="34" charset="-128"/>
              </a:defRPr>
            </a:lvl7pPr>
            <a:lvl8pPr marL="3429000" indent="-228600" eaLnBrk="0" fontAlgn="base" hangingPunct="0">
              <a:spcBef>
                <a:spcPct val="0"/>
              </a:spcBef>
              <a:spcAft>
                <a:spcPct val="0"/>
              </a:spcAft>
              <a:defRPr sz="2300">
                <a:solidFill>
                  <a:srgbClr val="003B5A"/>
                </a:solidFill>
                <a:latin typeface="Arial" charset="0"/>
                <a:ea typeface="ＭＳ Ｐゴシック" pitchFamily="34" charset="-128"/>
              </a:defRPr>
            </a:lvl8pPr>
            <a:lvl9pPr marL="3886200" indent="-228600" eaLnBrk="0" fontAlgn="base" hangingPunct="0">
              <a:spcBef>
                <a:spcPct val="0"/>
              </a:spcBef>
              <a:spcAft>
                <a:spcPct val="0"/>
              </a:spcAft>
              <a:defRPr sz="2300">
                <a:solidFill>
                  <a:srgbClr val="003B5A"/>
                </a:solidFill>
                <a:latin typeface="Arial" charset="0"/>
                <a:ea typeface="ＭＳ Ｐゴシック" pitchFamily="34" charset="-128"/>
              </a:defRPr>
            </a:lvl9pPr>
          </a:lstStyle>
          <a:p>
            <a:pPr>
              <a:defRPr/>
            </a:pPr>
            <a:r>
              <a:rPr lang="en-GB" sz="900" smtClean="0">
                <a:solidFill>
                  <a:srgbClr val="00567D"/>
                </a:solidFill>
              </a:rPr>
              <a:t>Page </a:t>
            </a:r>
            <a:fld id="{CF3B751D-3B32-4F5B-9068-045A3062DD09}" type="slidenum">
              <a:rPr lang="en-GB" sz="900" smtClean="0">
                <a:solidFill>
                  <a:srgbClr val="00567D"/>
                </a:solidFill>
              </a:rPr>
              <a:pPr>
                <a:defRPr/>
              </a:pPr>
              <a:t>‹#›</a:t>
            </a:fld>
            <a:endParaRPr lang="en-GB" sz="900" smtClean="0">
              <a:solidFill>
                <a:srgbClr val="00567D"/>
              </a:solidFill>
            </a:endParaRPr>
          </a:p>
          <a:p>
            <a:pPr>
              <a:defRPr/>
            </a:pPr>
            <a:r>
              <a:rPr lang="en-GB" sz="900" smtClean="0">
                <a:solidFill>
                  <a:srgbClr val="00567D"/>
                </a:solidFill>
              </a:rPr>
              <a:t>22 June 2012</a:t>
            </a:r>
          </a:p>
        </p:txBody>
      </p:sp>
    </p:spTree>
  </p:cSld>
  <p:clrMap bg1="lt1" tx1="dk1" bg2="lt2" tx2="dk2" accent1="accent1" accent2="accent2" accent3="accent3" accent4="accent4" accent5="accent5" accent6="accent6" hlink="hlink" folHlink="folHlink"/>
  <p:sldLayoutIdLst>
    <p:sldLayoutId id="2147484764" r:id="rId1"/>
    <p:sldLayoutId id="2147484765"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 id="2147484766" r:id="rId12"/>
    <p:sldLayoutId id="2147484767" r:id="rId13"/>
  </p:sldLayoutIdLst>
  <p:timing>
    <p:tnLst>
      <p:par>
        <p:cTn id="1" dur="indefinite" restart="never" nodeType="tmRoot"/>
      </p:par>
    </p:tnLst>
  </p:timing>
  <p:hf hdr="0"/>
  <p:txStyles>
    <p:titleStyle>
      <a:lvl1pPr algn="l" rtl="0" eaLnBrk="0" fontAlgn="base" hangingPunct="0">
        <a:spcBef>
          <a:spcPct val="0"/>
        </a:spcBef>
        <a:spcAft>
          <a:spcPct val="0"/>
        </a:spcAft>
        <a:defRPr sz="3200">
          <a:solidFill>
            <a:srgbClr val="00567D"/>
          </a:solidFill>
          <a:latin typeface="+mn-lt"/>
          <a:ea typeface="+mj-ea"/>
          <a:cs typeface="+mj-cs"/>
        </a:defRPr>
      </a:lvl1pPr>
      <a:lvl2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5pPr>
      <a:lvl6pPr marL="4572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6pPr>
      <a:lvl7pPr marL="9144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7pPr>
      <a:lvl8pPr marL="13716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8pPr>
      <a:lvl9pPr marL="18288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9pPr>
    </p:titleStyle>
    <p:bodyStyle>
      <a:lvl1pPr marL="438150" indent="-438150" algn="l" rtl="0" eaLnBrk="0" fontAlgn="base" hangingPunct="0">
        <a:spcBef>
          <a:spcPct val="20000"/>
        </a:spcBef>
        <a:spcAft>
          <a:spcPct val="0"/>
        </a:spcAft>
        <a:buClr>
          <a:srgbClr val="0086A8"/>
        </a:buClr>
        <a:buFont typeface="Wingdings" pitchFamily="2" charset="2"/>
        <a:buChar char="§"/>
        <a:defRPr sz="2300">
          <a:solidFill>
            <a:srgbClr val="00567D"/>
          </a:solidFill>
          <a:latin typeface="+mn-lt"/>
          <a:ea typeface="+mn-ea"/>
          <a:cs typeface="+mn-cs"/>
        </a:defRPr>
      </a:lvl1pPr>
      <a:lvl2pPr marL="857250" indent="-400050" algn="l" rtl="0" eaLnBrk="0" fontAlgn="base" hangingPunct="0">
        <a:spcBef>
          <a:spcPct val="20000"/>
        </a:spcBef>
        <a:spcAft>
          <a:spcPct val="0"/>
        </a:spcAft>
        <a:buClr>
          <a:srgbClr val="0086A8"/>
        </a:buClr>
        <a:buFont typeface="Wingdings" pitchFamily="2" charset="2"/>
        <a:buChar char="§"/>
        <a:defRPr sz="2100">
          <a:solidFill>
            <a:srgbClr val="00567D"/>
          </a:solidFill>
          <a:latin typeface="+mn-lt"/>
          <a:ea typeface="+mn-ea"/>
        </a:defRPr>
      </a:lvl2pPr>
      <a:lvl3pPr marL="1276350" indent="-361950" algn="l" rtl="0" eaLnBrk="0" fontAlgn="base" hangingPunct="0">
        <a:spcBef>
          <a:spcPct val="20000"/>
        </a:spcBef>
        <a:spcAft>
          <a:spcPct val="0"/>
        </a:spcAft>
        <a:buClr>
          <a:srgbClr val="0086A8"/>
        </a:buClr>
        <a:buFont typeface="Wingdings" pitchFamily="2" charset="2"/>
        <a:buChar char="§"/>
        <a:defRPr sz="1900">
          <a:solidFill>
            <a:srgbClr val="00567D"/>
          </a:solidFill>
          <a:latin typeface="+mn-lt"/>
          <a:ea typeface="+mn-ea"/>
        </a:defRPr>
      </a:lvl3pPr>
      <a:lvl4pPr marL="1695450" indent="-323850" algn="l" rtl="0" eaLnBrk="0" fontAlgn="base" hangingPunct="0">
        <a:spcBef>
          <a:spcPct val="20000"/>
        </a:spcBef>
        <a:spcAft>
          <a:spcPct val="0"/>
        </a:spcAft>
        <a:buClr>
          <a:srgbClr val="0086A8"/>
        </a:buClr>
        <a:buFont typeface="Wingdings" pitchFamily="2" charset="2"/>
        <a:buChar char="§"/>
        <a:defRPr sz="1700">
          <a:solidFill>
            <a:srgbClr val="00567D"/>
          </a:solidFill>
          <a:latin typeface="+mn-lt"/>
          <a:ea typeface="+mn-ea"/>
        </a:defRPr>
      </a:lvl4pPr>
      <a:lvl5pPr marL="2114550" indent="-285750" algn="l" rtl="0" eaLnBrk="0" fontAlgn="base" hangingPunct="0">
        <a:spcBef>
          <a:spcPct val="20000"/>
        </a:spcBef>
        <a:spcAft>
          <a:spcPct val="0"/>
        </a:spcAft>
        <a:buClr>
          <a:srgbClr val="0086A8"/>
        </a:buClr>
        <a:buFont typeface="Wingdings" pitchFamily="2" charset="2"/>
        <a:buChar char="§"/>
        <a:defRPr sz="1500">
          <a:solidFill>
            <a:srgbClr val="00567D"/>
          </a:solidFill>
          <a:latin typeface="+mn-lt"/>
          <a:ea typeface="+mn-ea"/>
        </a:defRPr>
      </a:lvl5pPr>
      <a:lvl6pPr marL="2571750" indent="-285750" algn="l" rtl="0" eaLnBrk="0" fontAlgn="base" hangingPunct="0">
        <a:spcBef>
          <a:spcPct val="20000"/>
        </a:spcBef>
        <a:spcAft>
          <a:spcPct val="0"/>
        </a:spcAft>
        <a:buClr>
          <a:srgbClr val="386E87"/>
        </a:buClr>
        <a:buFont typeface="Wingdings" charset="2"/>
        <a:buChar char="§"/>
        <a:defRPr sz="1500">
          <a:solidFill>
            <a:srgbClr val="003B5A"/>
          </a:solidFill>
          <a:latin typeface="+mn-lt"/>
          <a:ea typeface="+mn-ea"/>
        </a:defRPr>
      </a:lvl6pPr>
      <a:lvl7pPr marL="3028950" indent="-285750" algn="l" rtl="0" eaLnBrk="0" fontAlgn="base" hangingPunct="0">
        <a:spcBef>
          <a:spcPct val="20000"/>
        </a:spcBef>
        <a:spcAft>
          <a:spcPct val="0"/>
        </a:spcAft>
        <a:buClr>
          <a:srgbClr val="386E87"/>
        </a:buClr>
        <a:buFont typeface="Wingdings" charset="2"/>
        <a:buChar char="§"/>
        <a:defRPr sz="1500">
          <a:solidFill>
            <a:srgbClr val="003B5A"/>
          </a:solidFill>
          <a:latin typeface="+mn-lt"/>
          <a:ea typeface="+mn-ea"/>
        </a:defRPr>
      </a:lvl7pPr>
      <a:lvl8pPr marL="3486150" indent="-285750" algn="l" rtl="0" eaLnBrk="0" fontAlgn="base" hangingPunct="0">
        <a:spcBef>
          <a:spcPct val="20000"/>
        </a:spcBef>
        <a:spcAft>
          <a:spcPct val="0"/>
        </a:spcAft>
        <a:buClr>
          <a:srgbClr val="386E87"/>
        </a:buClr>
        <a:buFont typeface="Wingdings" charset="2"/>
        <a:buChar char="§"/>
        <a:defRPr sz="1500">
          <a:solidFill>
            <a:srgbClr val="003B5A"/>
          </a:solidFill>
          <a:latin typeface="+mn-lt"/>
          <a:ea typeface="+mn-ea"/>
        </a:defRPr>
      </a:lvl8pPr>
      <a:lvl9pPr marL="3943350" indent="-285750" algn="l" rtl="0" eaLnBrk="0" fontAlgn="base" hangingPunct="0">
        <a:spcBef>
          <a:spcPct val="20000"/>
        </a:spcBef>
        <a:spcAft>
          <a:spcPct val="0"/>
        </a:spcAft>
        <a:buClr>
          <a:srgbClr val="386E87"/>
        </a:buClr>
        <a:buFont typeface="Wingdings" charset="2"/>
        <a:buChar char="§"/>
        <a:defRPr sz="1500">
          <a:solidFill>
            <a:srgbClr val="003B5A"/>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p:txBody>
          <a:bodyPr/>
          <a:lstStyle/>
          <a:p>
            <a:r>
              <a:rPr lang="en-GB" b="1" dirty="0">
                <a:latin typeface="Arial" pitchFamily="34" charset="0"/>
              </a:rPr>
              <a:t>Clontarf Promenade Development &amp; Flood Defence Project</a:t>
            </a:r>
            <a:br>
              <a:rPr lang="en-GB" b="1" dirty="0">
                <a:latin typeface="Arial" pitchFamily="34" charset="0"/>
              </a:rPr>
            </a:br>
            <a:r>
              <a:rPr lang="en-GB" b="1" dirty="0" smtClean="0">
                <a:latin typeface="Arial" pitchFamily="34" charset="0"/>
              </a:rPr>
              <a:t>Councillors Briefing. </a:t>
            </a:r>
            <a:r>
              <a:rPr lang="en-GB" b="1" dirty="0">
                <a:latin typeface="Arial" pitchFamily="34" charset="0"/>
              </a:rPr>
              <a:t>	</a:t>
            </a:r>
            <a:br>
              <a:rPr lang="en-GB" b="1" dirty="0">
                <a:latin typeface="Arial" pitchFamily="34" charset="0"/>
              </a:rPr>
            </a:br>
            <a:r>
              <a:rPr lang="en-GB" b="1" dirty="0">
                <a:latin typeface="Arial" pitchFamily="34" charset="0"/>
              </a:rPr>
              <a:t>					</a:t>
            </a:r>
            <a:r>
              <a:rPr lang="en-GB" sz="2300" b="1" i="1" dirty="0" smtClean="0">
                <a:solidFill>
                  <a:srgbClr val="FFFFFF"/>
                </a:solidFill>
                <a:latin typeface="Arial" pitchFamily="34" charset="0"/>
              </a:rPr>
              <a:t>27</a:t>
            </a:r>
            <a:r>
              <a:rPr lang="en-GB" sz="2300" b="1" i="1" baseline="30000" dirty="0" smtClean="0">
                <a:solidFill>
                  <a:srgbClr val="FFFFFF"/>
                </a:solidFill>
                <a:latin typeface="Arial" pitchFamily="34" charset="0"/>
              </a:rPr>
              <a:t>th</a:t>
            </a:r>
            <a:r>
              <a:rPr lang="en-GB" sz="2300" b="1" i="1" dirty="0" smtClean="0">
                <a:solidFill>
                  <a:srgbClr val="FFFFFF"/>
                </a:solidFill>
                <a:latin typeface="Arial" pitchFamily="34" charset="0"/>
              </a:rPr>
              <a:t> January 2015</a:t>
            </a:r>
            <a:r>
              <a:rPr lang="en-GB" b="1" dirty="0">
                <a:latin typeface="Arial" pitchFamily="34" charset="0"/>
              </a:rPr>
              <a:t/>
            </a:r>
            <a:br>
              <a:rPr lang="en-GB" b="1" dirty="0">
                <a:latin typeface="Arial" pitchFamily="34" charset="0"/>
              </a:rPr>
            </a:br>
            <a:r>
              <a:rPr lang="en-GB" b="1" dirty="0">
                <a:latin typeface="Arial" pitchFamily="34" charset="0"/>
              </a:rPr>
              <a:t> </a:t>
            </a:r>
            <a:br>
              <a:rPr lang="en-GB" b="1" dirty="0">
                <a:latin typeface="Arial" pitchFamily="34" charset="0"/>
              </a:rPr>
            </a:br>
            <a:r>
              <a:rPr lang="en-GB" b="1" dirty="0">
                <a:latin typeface="Arial" pitchFamily="34" charset="0"/>
              </a:rPr>
              <a:t>Flood </a:t>
            </a:r>
            <a:r>
              <a:rPr lang="en-GB" b="1" dirty="0" smtClean="0">
                <a:latin typeface="Arial" pitchFamily="34" charset="0"/>
              </a:rPr>
              <a:t>Defences</a:t>
            </a:r>
            <a:br>
              <a:rPr lang="en-GB" b="1" dirty="0" smtClean="0">
                <a:latin typeface="Arial" pitchFamily="34" charset="0"/>
              </a:rPr>
            </a:br>
            <a:r>
              <a:rPr lang="en-GB" b="1" dirty="0" smtClean="0">
                <a:latin typeface="Arial" pitchFamily="34" charset="0"/>
              </a:rPr>
              <a:t>Gerard O’Connell, Engineer-in-Charge</a:t>
            </a:r>
            <a:endParaRPr lang="en-GB" b="1" dirty="0">
              <a:latin typeface="Arial" pitchFamily="34" charset="0"/>
            </a:endParaRPr>
          </a:p>
        </p:txBody>
      </p:sp>
      <p:sp>
        <p:nvSpPr>
          <p:cNvPr id="6147" name="Subtitle 4"/>
          <p:cNvSpPr>
            <a:spLocks noGrp="1"/>
          </p:cNvSpPr>
          <p:nvPr>
            <p:ph type="subTitle" idx="1"/>
          </p:nvPr>
        </p:nvSpPr>
        <p:spPr>
          <a:xfrm>
            <a:off x="503238" y="4869160"/>
            <a:ext cx="7956550" cy="1988839"/>
          </a:xfrm>
        </p:spPr>
        <p:txBody>
          <a:bodyPr/>
          <a:lstStyle/>
          <a:p>
            <a:r>
              <a:rPr lang="en-GB" dirty="0"/>
              <a:t>						</a:t>
            </a:r>
            <a:endParaRPr lang="en-GB"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Climate Change</a:t>
            </a:r>
            <a:endParaRPr lang="en-GB" sz="2800" b="1" dirty="0"/>
          </a:p>
        </p:txBody>
      </p:sp>
      <p:sp>
        <p:nvSpPr>
          <p:cNvPr id="3" name="Content Placeholder 2"/>
          <p:cNvSpPr>
            <a:spLocks noGrp="1"/>
          </p:cNvSpPr>
          <p:nvPr>
            <p:ph idx="1"/>
          </p:nvPr>
        </p:nvSpPr>
        <p:spPr>
          <a:xfrm>
            <a:off x="539750" y="1268413"/>
            <a:ext cx="8280400" cy="540407"/>
          </a:xfrm>
        </p:spPr>
        <p:txBody>
          <a:bodyPr/>
          <a:lstStyle/>
          <a:p>
            <a:pPr marL="0" lvl="0" indent="0">
              <a:spcBef>
                <a:spcPct val="0"/>
              </a:spcBef>
              <a:buClrTx/>
              <a:buNone/>
              <a:defRPr/>
            </a:pPr>
            <a:r>
              <a:rPr lang="en-GB" sz="2800" i="1" kern="1200" dirty="0" smtClean="0">
                <a:solidFill>
                  <a:srgbClr val="003B5A"/>
                </a:solidFill>
                <a:latin typeface="Arial" charset="0"/>
                <a:ea typeface="ＭＳ Ｐゴシック" pitchFamily="34" charset="-128"/>
              </a:rPr>
              <a:t>Sea </a:t>
            </a:r>
            <a:r>
              <a:rPr lang="en-GB" sz="2800" i="1" kern="1200" dirty="0">
                <a:solidFill>
                  <a:srgbClr val="003B5A"/>
                </a:solidFill>
                <a:latin typeface="Arial" charset="0"/>
                <a:ea typeface="ＭＳ Ｐゴシック" pitchFamily="34" charset="-128"/>
              </a:rPr>
              <a:t>level </a:t>
            </a:r>
            <a:r>
              <a:rPr lang="en-GB" sz="2800" i="1" kern="1200" dirty="0" smtClean="0">
                <a:solidFill>
                  <a:srgbClr val="003B5A"/>
                </a:solidFill>
                <a:latin typeface="Arial" charset="0"/>
                <a:ea typeface="ＭＳ Ｐゴシック" pitchFamily="34" charset="-128"/>
              </a:rPr>
              <a:t>rise</a:t>
            </a:r>
            <a:endParaRPr lang="en-GB" sz="2800" i="1" kern="1200" dirty="0">
              <a:solidFill>
                <a:srgbClr val="003B5A"/>
              </a:solidFill>
              <a:latin typeface="Arial" charset="0"/>
              <a:ea typeface="ＭＳ Ｐゴシック" pitchFamily="34" charset="-128"/>
            </a:endParaRPr>
          </a:p>
        </p:txBody>
      </p:sp>
      <p:graphicFrame>
        <p:nvGraphicFramePr>
          <p:cNvPr id="9" name="Table 8"/>
          <p:cNvGraphicFramePr>
            <a:graphicFrameLocks noGrp="1"/>
          </p:cNvGraphicFramePr>
          <p:nvPr>
            <p:extLst>
              <p:ext uri="{D42A27DB-BD31-4B8C-83A1-F6EECF244321}">
                <p14:modId xmlns:p14="http://schemas.microsoft.com/office/powerpoint/2010/main" xmlns="" val="1028301716"/>
              </p:ext>
            </p:extLst>
          </p:nvPr>
        </p:nvGraphicFramePr>
        <p:xfrm>
          <a:off x="719572" y="1844824"/>
          <a:ext cx="6758257" cy="1782456"/>
        </p:xfrm>
        <a:graphic>
          <a:graphicData uri="http://schemas.openxmlformats.org/drawingml/2006/table">
            <a:tbl>
              <a:tblPr firstRow="1" firstCol="1" bandRow="1"/>
              <a:tblGrid>
                <a:gridCol w="1244295"/>
                <a:gridCol w="1223037"/>
                <a:gridCol w="1229680"/>
                <a:gridCol w="1229680"/>
                <a:gridCol w="1831565"/>
              </a:tblGrid>
              <a:tr h="561028">
                <a:tc>
                  <a:txBody>
                    <a:bodyPr/>
                    <a:lstStyle/>
                    <a:p>
                      <a:pPr>
                        <a:lnSpc>
                          <a:spcPts val="1300"/>
                        </a:lnSpc>
                        <a:spcAft>
                          <a:spcPts val="0"/>
                        </a:spcAft>
                      </a:pPr>
                      <a:r>
                        <a:rPr lang="nl-NL" sz="1600" b="1" dirty="0">
                          <a:effectLst/>
                          <a:latin typeface="Arial"/>
                          <a:ea typeface="Times New Roman"/>
                          <a:cs typeface="Arial"/>
                        </a:rPr>
                        <a:t> </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nl-NL" sz="1600" b="1" dirty="0" smtClean="0">
                        <a:effectLst/>
                        <a:latin typeface="Arial"/>
                        <a:ea typeface="Times New Roman"/>
                        <a:cs typeface="Arial"/>
                      </a:endParaRPr>
                    </a:p>
                    <a:p>
                      <a:pPr>
                        <a:lnSpc>
                          <a:spcPts val="1300"/>
                        </a:lnSpc>
                        <a:spcAft>
                          <a:spcPts val="0"/>
                        </a:spcAft>
                      </a:pPr>
                      <a:r>
                        <a:rPr lang="nl-NL" sz="1600" b="1" dirty="0" smtClean="0">
                          <a:effectLst/>
                          <a:latin typeface="Arial"/>
                          <a:ea typeface="Times New Roman"/>
                          <a:cs typeface="Arial"/>
                        </a:rPr>
                        <a:t>Up </a:t>
                      </a:r>
                      <a:r>
                        <a:rPr lang="nl-NL" sz="1600" b="1" dirty="0" err="1">
                          <a:effectLst/>
                          <a:latin typeface="Arial"/>
                          <a:ea typeface="Times New Roman"/>
                          <a:cs typeface="Arial"/>
                        </a:rPr>
                        <a:t>to</a:t>
                      </a:r>
                      <a:r>
                        <a:rPr lang="nl-NL" sz="1600" b="1" dirty="0">
                          <a:effectLst/>
                          <a:latin typeface="Arial"/>
                          <a:ea typeface="Times New Roman"/>
                          <a:cs typeface="Arial"/>
                        </a:rPr>
                        <a:t> 2025</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nl-NL" sz="1600" b="1" dirty="0" smtClean="0">
                        <a:effectLst/>
                        <a:latin typeface="Arial"/>
                        <a:ea typeface="Times New Roman"/>
                        <a:cs typeface="Arial"/>
                      </a:endParaRPr>
                    </a:p>
                    <a:p>
                      <a:pPr>
                        <a:lnSpc>
                          <a:spcPts val="1300"/>
                        </a:lnSpc>
                        <a:spcAft>
                          <a:spcPts val="0"/>
                        </a:spcAft>
                      </a:pPr>
                      <a:r>
                        <a:rPr lang="nl-NL" sz="1600" b="1" dirty="0" smtClean="0">
                          <a:effectLst/>
                          <a:latin typeface="Arial"/>
                          <a:ea typeface="Times New Roman"/>
                          <a:cs typeface="Arial"/>
                        </a:rPr>
                        <a:t>2026-2050</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nl-NL" sz="1600" b="1" dirty="0" smtClean="0">
                        <a:effectLst/>
                        <a:latin typeface="Arial"/>
                        <a:ea typeface="Times New Roman"/>
                        <a:cs typeface="Arial"/>
                      </a:endParaRPr>
                    </a:p>
                    <a:p>
                      <a:pPr>
                        <a:lnSpc>
                          <a:spcPts val="1300"/>
                        </a:lnSpc>
                        <a:spcAft>
                          <a:spcPts val="0"/>
                        </a:spcAft>
                      </a:pPr>
                      <a:r>
                        <a:rPr lang="nl-NL" sz="1600" b="1" dirty="0" smtClean="0">
                          <a:effectLst/>
                          <a:latin typeface="Arial"/>
                          <a:ea typeface="Times New Roman"/>
                          <a:cs typeface="Arial"/>
                        </a:rPr>
                        <a:t>2051-2080</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n-GB" sz="1400" b="1" dirty="0" smtClean="0">
                        <a:effectLst/>
                        <a:latin typeface="Arial"/>
                        <a:ea typeface="Times New Roman"/>
                        <a:cs typeface="Arial"/>
                      </a:endParaRPr>
                    </a:p>
                    <a:p>
                      <a:pPr>
                        <a:lnSpc>
                          <a:spcPts val="1300"/>
                        </a:lnSpc>
                        <a:spcAft>
                          <a:spcPts val="0"/>
                        </a:spcAft>
                      </a:pPr>
                      <a:r>
                        <a:rPr lang="en-GB" sz="1400" b="1" dirty="0" smtClean="0">
                          <a:effectLst/>
                          <a:latin typeface="Arial"/>
                          <a:ea typeface="Times New Roman"/>
                          <a:cs typeface="Arial"/>
                        </a:rPr>
                        <a:t>Current </a:t>
                      </a:r>
                      <a:r>
                        <a:rPr lang="en-GB" sz="1400" b="1" dirty="0">
                          <a:effectLst/>
                          <a:latin typeface="Arial"/>
                          <a:ea typeface="Times New Roman"/>
                          <a:cs typeface="Arial"/>
                        </a:rPr>
                        <a:t>total estimate for </a:t>
                      </a:r>
                      <a:r>
                        <a:rPr lang="nl-NL" sz="1400" b="1" dirty="0">
                          <a:effectLst/>
                          <a:latin typeface="Arial"/>
                          <a:ea typeface="Times New Roman"/>
                          <a:cs typeface="Arial"/>
                        </a:rPr>
                        <a:t>2080</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028">
                <a:tc>
                  <a:txBody>
                    <a:bodyPr/>
                    <a:lstStyle/>
                    <a:p>
                      <a:pPr>
                        <a:lnSpc>
                          <a:spcPts val="1300"/>
                        </a:lnSpc>
                        <a:spcAft>
                          <a:spcPts val="0"/>
                        </a:spcAft>
                      </a:pPr>
                      <a:endParaRPr lang="en-GB" sz="1600" dirty="0" smtClean="0">
                        <a:effectLst/>
                        <a:latin typeface="Arial"/>
                        <a:ea typeface="Times New Roman"/>
                        <a:cs typeface="Arial"/>
                      </a:endParaRPr>
                    </a:p>
                    <a:p>
                      <a:pPr>
                        <a:lnSpc>
                          <a:spcPts val="1300"/>
                        </a:lnSpc>
                        <a:spcAft>
                          <a:spcPts val="0"/>
                        </a:spcAft>
                      </a:pPr>
                      <a:r>
                        <a:rPr lang="en-GB" sz="1600" b="1" dirty="0" smtClean="0">
                          <a:effectLst/>
                          <a:latin typeface="Arial"/>
                          <a:ea typeface="Times New Roman"/>
                          <a:cs typeface="Arial"/>
                        </a:rPr>
                        <a:t>Current </a:t>
                      </a:r>
                    </a:p>
                    <a:p>
                      <a:pPr>
                        <a:lnSpc>
                          <a:spcPts val="1300"/>
                        </a:lnSpc>
                        <a:spcAft>
                          <a:spcPts val="0"/>
                        </a:spcAft>
                      </a:pPr>
                      <a:r>
                        <a:rPr lang="en-GB" sz="1600" b="1" dirty="0" smtClean="0">
                          <a:effectLst/>
                          <a:latin typeface="Arial"/>
                          <a:ea typeface="Times New Roman"/>
                          <a:cs typeface="Arial"/>
                        </a:rPr>
                        <a:t>estimate</a:t>
                      </a:r>
                      <a:endParaRPr lang="en-GB" sz="1050" b="1"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nl-NL" sz="1600" dirty="0" smtClean="0">
                        <a:effectLst/>
                        <a:latin typeface="Arial"/>
                        <a:ea typeface="Times New Roman"/>
                        <a:cs typeface="Arial"/>
                      </a:endParaRPr>
                    </a:p>
                    <a:p>
                      <a:pPr>
                        <a:lnSpc>
                          <a:spcPts val="1300"/>
                        </a:lnSpc>
                        <a:spcAft>
                          <a:spcPts val="0"/>
                        </a:spcAft>
                      </a:pPr>
                      <a:r>
                        <a:rPr lang="nl-NL" sz="1600" dirty="0" smtClean="0">
                          <a:effectLst/>
                          <a:latin typeface="Arial"/>
                          <a:ea typeface="Times New Roman"/>
                          <a:cs typeface="Arial"/>
                        </a:rPr>
                        <a:t>4 </a:t>
                      </a:r>
                      <a:r>
                        <a:rPr lang="nl-NL" sz="1600" dirty="0">
                          <a:effectLst/>
                          <a:latin typeface="Arial"/>
                          <a:ea typeface="Times New Roman"/>
                          <a:cs typeface="Arial"/>
                        </a:rPr>
                        <a:t>mm/</a:t>
                      </a:r>
                      <a:r>
                        <a:rPr lang="nl-NL" sz="1600" dirty="0" err="1">
                          <a:effectLst/>
                          <a:latin typeface="Arial"/>
                          <a:ea typeface="Times New Roman"/>
                          <a:cs typeface="Arial"/>
                        </a:rPr>
                        <a:t>yr</a:t>
                      </a:r>
                      <a:endParaRPr lang="en-GB" sz="1050" dirty="0">
                        <a:effectLst/>
                        <a:latin typeface="Arial"/>
                        <a:ea typeface="Times New Roman"/>
                        <a:cs typeface="Times New Roman"/>
                      </a:endParaRPr>
                    </a:p>
                    <a:p>
                      <a:pPr>
                        <a:lnSpc>
                          <a:spcPts val="1300"/>
                        </a:lnSpc>
                        <a:spcAft>
                          <a:spcPts val="0"/>
                        </a:spcAft>
                      </a:pPr>
                      <a:r>
                        <a:rPr lang="nl-NL" sz="1200" i="1" dirty="0">
                          <a:effectLst/>
                          <a:latin typeface="Arial"/>
                          <a:ea typeface="Times New Roman"/>
                          <a:cs typeface="Arial"/>
                        </a:rPr>
                        <a:t>(92mm)</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nl-NL" sz="1600" dirty="0" smtClean="0">
                        <a:effectLst/>
                        <a:latin typeface="Arial"/>
                        <a:ea typeface="Times New Roman"/>
                        <a:cs typeface="Arial"/>
                      </a:endParaRPr>
                    </a:p>
                    <a:p>
                      <a:pPr>
                        <a:lnSpc>
                          <a:spcPts val="1300"/>
                        </a:lnSpc>
                        <a:spcAft>
                          <a:spcPts val="0"/>
                        </a:spcAft>
                      </a:pPr>
                      <a:r>
                        <a:rPr lang="nl-NL" sz="1600" dirty="0" smtClean="0">
                          <a:effectLst/>
                          <a:latin typeface="Arial"/>
                          <a:ea typeface="Times New Roman"/>
                          <a:cs typeface="Arial"/>
                        </a:rPr>
                        <a:t>7 </a:t>
                      </a:r>
                      <a:r>
                        <a:rPr lang="nl-NL" sz="1600" dirty="0">
                          <a:effectLst/>
                          <a:latin typeface="Arial"/>
                          <a:ea typeface="Times New Roman"/>
                          <a:cs typeface="Arial"/>
                        </a:rPr>
                        <a:t>mm/</a:t>
                      </a:r>
                      <a:r>
                        <a:rPr lang="nl-NL" sz="1600" dirty="0" err="1">
                          <a:effectLst/>
                          <a:latin typeface="Arial"/>
                          <a:ea typeface="Times New Roman"/>
                          <a:cs typeface="Arial"/>
                        </a:rPr>
                        <a:t>yr</a:t>
                      </a:r>
                      <a:r>
                        <a:rPr lang="nl-NL" sz="1600" dirty="0">
                          <a:effectLst/>
                          <a:latin typeface="Arial"/>
                          <a:ea typeface="Times New Roman"/>
                          <a:cs typeface="Arial"/>
                        </a:rPr>
                        <a:t> </a:t>
                      </a:r>
                      <a:endParaRPr lang="en-GB" sz="1050" dirty="0">
                        <a:effectLst/>
                        <a:latin typeface="Arial"/>
                        <a:ea typeface="Times New Roman"/>
                        <a:cs typeface="Times New Roman"/>
                      </a:endParaRPr>
                    </a:p>
                    <a:p>
                      <a:pPr>
                        <a:lnSpc>
                          <a:spcPts val="1300"/>
                        </a:lnSpc>
                        <a:spcAft>
                          <a:spcPts val="0"/>
                        </a:spcAft>
                      </a:pPr>
                      <a:r>
                        <a:rPr lang="nl-NL" sz="1200" i="1" dirty="0">
                          <a:effectLst/>
                          <a:latin typeface="Arial"/>
                          <a:ea typeface="Times New Roman"/>
                          <a:cs typeface="Arial"/>
                        </a:rPr>
                        <a:t>(175mm)</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nl-NL" sz="1600" dirty="0" smtClean="0">
                        <a:effectLst/>
                        <a:latin typeface="Arial"/>
                        <a:ea typeface="Times New Roman"/>
                        <a:cs typeface="Arial"/>
                      </a:endParaRPr>
                    </a:p>
                    <a:p>
                      <a:pPr>
                        <a:lnSpc>
                          <a:spcPts val="1300"/>
                        </a:lnSpc>
                        <a:spcAft>
                          <a:spcPts val="0"/>
                        </a:spcAft>
                      </a:pPr>
                      <a:r>
                        <a:rPr lang="nl-NL" sz="1600" dirty="0" smtClean="0">
                          <a:effectLst/>
                          <a:latin typeface="Arial"/>
                          <a:ea typeface="Times New Roman"/>
                          <a:cs typeface="Arial"/>
                        </a:rPr>
                        <a:t>11 </a:t>
                      </a:r>
                      <a:r>
                        <a:rPr lang="nl-NL" sz="1600" dirty="0">
                          <a:effectLst/>
                          <a:latin typeface="Arial"/>
                          <a:ea typeface="Times New Roman"/>
                          <a:cs typeface="Arial"/>
                        </a:rPr>
                        <a:t>mm/</a:t>
                      </a:r>
                      <a:r>
                        <a:rPr lang="nl-NL" sz="1600" dirty="0" err="1">
                          <a:effectLst/>
                          <a:latin typeface="Arial"/>
                          <a:ea typeface="Times New Roman"/>
                          <a:cs typeface="Arial"/>
                        </a:rPr>
                        <a:t>yr</a:t>
                      </a:r>
                      <a:endParaRPr lang="en-GB" sz="1050" dirty="0">
                        <a:effectLst/>
                        <a:latin typeface="Arial"/>
                        <a:ea typeface="Times New Roman"/>
                        <a:cs typeface="Times New Roman"/>
                      </a:endParaRPr>
                    </a:p>
                    <a:p>
                      <a:pPr>
                        <a:lnSpc>
                          <a:spcPts val="1300"/>
                        </a:lnSpc>
                        <a:spcAft>
                          <a:spcPts val="0"/>
                        </a:spcAft>
                      </a:pPr>
                      <a:r>
                        <a:rPr lang="nl-NL" sz="1200" i="1" dirty="0">
                          <a:effectLst/>
                          <a:latin typeface="Arial"/>
                          <a:ea typeface="Times New Roman"/>
                          <a:cs typeface="Arial"/>
                        </a:rPr>
                        <a:t>(330mm)</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600" dirty="0">
                          <a:effectLst/>
                          <a:latin typeface="Arial"/>
                          <a:ea typeface="Times New Roman"/>
                          <a:cs typeface="Arial"/>
                        </a:rPr>
                        <a:t> </a:t>
                      </a:r>
                      <a:endParaRPr lang="en-GB" sz="1050" dirty="0">
                        <a:effectLst/>
                        <a:latin typeface="Arial"/>
                        <a:ea typeface="Times New Roman"/>
                        <a:cs typeface="Times New Roman"/>
                      </a:endParaRPr>
                    </a:p>
                    <a:p>
                      <a:pPr>
                        <a:lnSpc>
                          <a:spcPts val="1300"/>
                        </a:lnSpc>
                        <a:spcAft>
                          <a:spcPts val="0"/>
                        </a:spcAft>
                      </a:pPr>
                      <a:endParaRPr lang="nl-NL" sz="1200" dirty="0" smtClean="0">
                        <a:effectLst/>
                        <a:latin typeface="Arial"/>
                        <a:ea typeface="Times New Roman"/>
                        <a:cs typeface="Arial"/>
                      </a:endParaRPr>
                    </a:p>
                    <a:p>
                      <a:pPr>
                        <a:lnSpc>
                          <a:spcPts val="1300"/>
                        </a:lnSpc>
                        <a:spcAft>
                          <a:spcPts val="0"/>
                        </a:spcAft>
                      </a:pPr>
                      <a:r>
                        <a:rPr lang="nl-NL" sz="1200" dirty="0" smtClean="0">
                          <a:effectLst/>
                          <a:latin typeface="Arial"/>
                          <a:ea typeface="Times New Roman"/>
                          <a:cs typeface="Arial"/>
                        </a:rPr>
                        <a:t>597mm</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514">
                <a:tc>
                  <a:txBody>
                    <a:bodyPr/>
                    <a:lstStyle/>
                    <a:p>
                      <a:pPr>
                        <a:lnSpc>
                          <a:spcPts val="1300"/>
                        </a:lnSpc>
                        <a:spcAft>
                          <a:spcPts val="0"/>
                        </a:spcAft>
                      </a:pPr>
                      <a:r>
                        <a:rPr lang="nl-NL" sz="1600" dirty="0">
                          <a:effectLst/>
                          <a:latin typeface="Arial"/>
                          <a:ea typeface="Times New Roman"/>
                          <a:cs typeface="Arial"/>
                        </a:rPr>
                        <a:t> </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nl-NL" sz="1600" b="1" dirty="0" smtClean="0">
                        <a:effectLst/>
                        <a:latin typeface="Arial"/>
                        <a:ea typeface="Times New Roman"/>
                        <a:cs typeface="Arial"/>
                      </a:endParaRPr>
                    </a:p>
                    <a:p>
                      <a:pPr>
                        <a:lnSpc>
                          <a:spcPts val="1300"/>
                        </a:lnSpc>
                        <a:spcAft>
                          <a:spcPts val="0"/>
                        </a:spcAft>
                      </a:pPr>
                      <a:r>
                        <a:rPr lang="nl-NL" sz="1600" b="1" dirty="0" smtClean="0">
                          <a:effectLst/>
                          <a:latin typeface="Arial"/>
                          <a:ea typeface="Times New Roman"/>
                          <a:cs typeface="Arial"/>
                        </a:rPr>
                        <a:t>Up </a:t>
                      </a:r>
                      <a:r>
                        <a:rPr lang="nl-NL" sz="1600" b="1" dirty="0" err="1">
                          <a:effectLst/>
                          <a:latin typeface="Arial"/>
                          <a:ea typeface="Times New Roman"/>
                          <a:cs typeface="Arial"/>
                        </a:rPr>
                        <a:t>to</a:t>
                      </a:r>
                      <a:r>
                        <a:rPr lang="nl-NL" sz="1600" b="1" dirty="0">
                          <a:effectLst/>
                          <a:latin typeface="Arial"/>
                          <a:ea typeface="Times New Roman"/>
                          <a:cs typeface="Arial"/>
                        </a:rPr>
                        <a:t> 2025</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nl-NL" sz="1600" b="1" dirty="0" smtClean="0">
                        <a:effectLst/>
                        <a:latin typeface="Arial"/>
                        <a:ea typeface="Times New Roman"/>
                        <a:cs typeface="Arial"/>
                      </a:endParaRPr>
                    </a:p>
                    <a:p>
                      <a:pPr>
                        <a:lnSpc>
                          <a:spcPts val="1300"/>
                        </a:lnSpc>
                        <a:spcAft>
                          <a:spcPts val="0"/>
                        </a:spcAft>
                      </a:pPr>
                      <a:r>
                        <a:rPr lang="nl-NL" sz="1600" b="1" dirty="0" smtClean="0">
                          <a:effectLst/>
                          <a:latin typeface="Arial"/>
                          <a:ea typeface="Times New Roman"/>
                          <a:cs typeface="Arial"/>
                        </a:rPr>
                        <a:t>Up </a:t>
                      </a:r>
                      <a:r>
                        <a:rPr lang="nl-NL" sz="1600" b="1" dirty="0" err="1">
                          <a:effectLst/>
                          <a:latin typeface="Arial"/>
                          <a:ea typeface="Times New Roman"/>
                          <a:cs typeface="Arial"/>
                        </a:rPr>
                        <a:t>to</a:t>
                      </a:r>
                      <a:r>
                        <a:rPr lang="nl-NL" sz="1600" b="1" dirty="0">
                          <a:effectLst/>
                          <a:latin typeface="Arial"/>
                          <a:ea typeface="Times New Roman"/>
                          <a:cs typeface="Arial"/>
                        </a:rPr>
                        <a:t> 2050</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nl-NL" sz="1600" b="1" dirty="0" smtClean="0">
                        <a:effectLst/>
                        <a:latin typeface="Arial"/>
                        <a:ea typeface="Times New Roman"/>
                        <a:cs typeface="Arial"/>
                      </a:endParaRPr>
                    </a:p>
                    <a:p>
                      <a:pPr>
                        <a:lnSpc>
                          <a:spcPts val="1300"/>
                        </a:lnSpc>
                        <a:spcAft>
                          <a:spcPts val="0"/>
                        </a:spcAft>
                      </a:pPr>
                      <a:r>
                        <a:rPr lang="nl-NL" sz="1600" b="1" dirty="0" smtClean="0">
                          <a:effectLst/>
                          <a:latin typeface="Arial"/>
                          <a:ea typeface="Times New Roman"/>
                          <a:cs typeface="Arial"/>
                        </a:rPr>
                        <a:t>Up </a:t>
                      </a:r>
                      <a:r>
                        <a:rPr lang="nl-NL" sz="1600" b="1" dirty="0" err="1">
                          <a:effectLst/>
                          <a:latin typeface="Arial"/>
                          <a:ea typeface="Times New Roman"/>
                          <a:cs typeface="Arial"/>
                        </a:rPr>
                        <a:t>to</a:t>
                      </a:r>
                      <a:r>
                        <a:rPr lang="nl-NL" sz="1600" b="1" dirty="0">
                          <a:effectLst/>
                          <a:latin typeface="Arial"/>
                          <a:ea typeface="Times New Roman"/>
                          <a:cs typeface="Arial"/>
                        </a:rPr>
                        <a:t> 2080</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nl-NL" sz="1600" b="1">
                          <a:effectLst/>
                          <a:latin typeface="Arial"/>
                          <a:ea typeface="Times New Roman"/>
                          <a:cs typeface="Arial"/>
                        </a:rPr>
                        <a:t> </a:t>
                      </a:r>
                      <a:endParaRPr lang="en-GB" sz="105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514">
                <a:tc>
                  <a:txBody>
                    <a:bodyPr/>
                    <a:lstStyle/>
                    <a:p>
                      <a:pPr>
                        <a:lnSpc>
                          <a:spcPts val="1300"/>
                        </a:lnSpc>
                        <a:spcAft>
                          <a:spcPts val="0"/>
                        </a:spcAft>
                      </a:pPr>
                      <a:endParaRPr lang="en-GB" sz="1600" dirty="0" smtClean="0">
                        <a:effectLst/>
                        <a:latin typeface="Arial"/>
                        <a:ea typeface="Times New Roman"/>
                        <a:cs typeface="Arial"/>
                      </a:endParaRPr>
                    </a:p>
                    <a:p>
                      <a:pPr>
                        <a:lnSpc>
                          <a:spcPts val="1300"/>
                        </a:lnSpc>
                        <a:spcAft>
                          <a:spcPts val="0"/>
                        </a:spcAft>
                      </a:pPr>
                      <a:r>
                        <a:rPr lang="en-GB" sz="1600" b="1" dirty="0" smtClean="0">
                          <a:effectLst/>
                          <a:latin typeface="Arial"/>
                          <a:ea typeface="Times New Roman"/>
                          <a:cs typeface="Arial"/>
                        </a:rPr>
                        <a:t>Surge</a:t>
                      </a:r>
                      <a:endParaRPr lang="en-GB" sz="1050" b="1"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n-GB" sz="1600" dirty="0" smtClean="0">
                        <a:effectLst/>
                        <a:latin typeface="Arial"/>
                        <a:ea typeface="Times New Roman"/>
                        <a:cs typeface="Arial"/>
                      </a:endParaRPr>
                    </a:p>
                    <a:p>
                      <a:pPr>
                        <a:lnSpc>
                          <a:spcPts val="1300"/>
                        </a:lnSpc>
                        <a:spcAft>
                          <a:spcPts val="0"/>
                        </a:spcAft>
                      </a:pPr>
                      <a:r>
                        <a:rPr lang="en-GB" sz="1600" dirty="0" smtClean="0">
                          <a:effectLst/>
                          <a:latin typeface="Arial"/>
                          <a:ea typeface="Times New Roman"/>
                          <a:cs typeface="Arial"/>
                        </a:rPr>
                        <a:t>200mm</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n-GB" sz="1600" dirty="0" smtClean="0">
                        <a:effectLst/>
                        <a:latin typeface="Arial"/>
                        <a:ea typeface="Times New Roman"/>
                        <a:cs typeface="Arial"/>
                      </a:endParaRPr>
                    </a:p>
                    <a:p>
                      <a:pPr>
                        <a:lnSpc>
                          <a:spcPts val="1300"/>
                        </a:lnSpc>
                        <a:spcAft>
                          <a:spcPts val="0"/>
                        </a:spcAft>
                      </a:pPr>
                      <a:r>
                        <a:rPr lang="en-GB" sz="1600" dirty="0" smtClean="0">
                          <a:effectLst/>
                          <a:latin typeface="Arial"/>
                          <a:ea typeface="Times New Roman"/>
                          <a:cs typeface="Arial"/>
                        </a:rPr>
                        <a:t>350 </a:t>
                      </a:r>
                      <a:r>
                        <a:rPr lang="en-GB" sz="1600" dirty="0">
                          <a:effectLst/>
                          <a:latin typeface="Arial"/>
                          <a:ea typeface="Times New Roman"/>
                          <a:cs typeface="Arial"/>
                        </a:rPr>
                        <a:t>mm</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n-GB" sz="1600" dirty="0" smtClean="0">
                        <a:effectLst/>
                        <a:latin typeface="Arial"/>
                        <a:ea typeface="Times New Roman"/>
                        <a:cs typeface="Arial"/>
                      </a:endParaRPr>
                    </a:p>
                    <a:p>
                      <a:pPr>
                        <a:lnSpc>
                          <a:spcPts val="1300"/>
                        </a:lnSpc>
                        <a:spcAft>
                          <a:spcPts val="0"/>
                        </a:spcAft>
                      </a:pPr>
                      <a:r>
                        <a:rPr lang="en-GB" sz="1600" dirty="0" smtClean="0">
                          <a:effectLst/>
                          <a:latin typeface="Arial"/>
                          <a:ea typeface="Times New Roman"/>
                          <a:cs typeface="Arial"/>
                        </a:rPr>
                        <a:t>700 </a:t>
                      </a:r>
                      <a:r>
                        <a:rPr lang="en-GB" sz="1600" dirty="0">
                          <a:effectLst/>
                          <a:latin typeface="Arial"/>
                          <a:ea typeface="Times New Roman"/>
                          <a:cs typeface="Arial"/>
                        </a:rPr>
                        <a:t>mm</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nl-NL" sz="1200" dirty="0" smtClean="0">
                        <a:effectLst/>
                        <a:latin typeface="Arial"/>
                        <a:ea typeface="Times New Roman"/>
                        <a:cs typeface="Arial"/>
                      </a:endParaRPr>
                    </a:p>
                    <a:p>
                      <a:pPr>
                        <a:lnSpc>
                          <a:spcPts val="1300"/>
                        </a:lnSpc>
                        <a:spcAft>
                          <a:spcPts val="0"/>
                        </a:spcAft>
                      </a:pPr>
                      <a:r>
                        <a:rPr lang="nl-NL" sz="1200" dirty="0" smtClean="0">
                          <a:effectLst/>
                          <a:latin typeface="Arial"/>
                          <a:ea typeface="Times New Roman"/>
                          <a:cs typeface="Arial"/>
                        </a:rPr>
                        <a:t>700mm</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647564" y="4257092"/>
            <a:ext cx="6876764" cy="1200329"/>
          </a:xfrm>
          <a:prstGeom prst="rect">
            <a:avLst/>
          </a:prstGeom>
          <a:noFill/>
        </p:spPr>
        <p:txBody>
          <a:bodyPr wrap="square" rtlCol="0">
            <a:spAutoFit/>
          </a:bodyPr>
          <a:lstStyle/>
          <a:p>
            <a:pPr lvl="0">
              <a:defRPr/>
            </a:pPr>
            <a:r>
              <a:rPr lang="en-GB" sz="2400" i="1" dirty="0">
                <a:latin typeface="Arial" charset="0"/>
              </a:rPr>
              <a:t>increased </a:t>
            </a:r>
            <a:r>
              <a:rPr lang="en-GB" sz="2400" i="1" dirty="0" smtClean="0">
                <a:latin typeface="Arial" charset="0"/>
              </a:rPr>
              <a:t>storminess</a:t>
            </a:r>
            <a:r>
              <a:rPr lang="en-GB" sz="2400" i="1" dirty="0">
                <a:latin typeface="Arial" charset="0"/>
              </a:rPr>
              <a:t> </a:t>
            </a:r>
            <a:r>
              <a:rPr lang="en-GB" sz="2400" i="1" dirty="0" smtClean="0">
                <a:latin typeface="Arial" charset="0"/>
              </a:rPr>
              <a:t> (bigger waves)   &amp;</a:t>
            </a:r>
            <a:endParaRPr lang="en-GB" sz="2400" i="1" dirty="0">
              <a:latin typeface="Arial" charset="0"/>
            </a:endParaRPr>
          </a:p>
          <a:p>
            <a:pPr lvl="0">
              <a:defRPr/>
            </a:pPr>
            <a:r>
              <a:rPr lang="en-GB" sz="2400" i="1" dirty="0">
                <a:latin typeface="Arial" charset="0"/>
              </a:rPr>
              <a:t>		</a:t>
            </a:r>
            <a:endParaRPr lang="en-GB" sz="2400" i="1" dirty="0" smtClean="0">
              <a:latin typeface="Arial" charset="0"/>
            </a:endParaRPr>
          </a:p>
          <a:p>
            <a:pPr lvl="0">
              <a:defRPr/>
            </a:pPr>
            <a:r>
              <a:rPr lang="en-GB" sz="2400" i="1" dirty="0" smtClean="0">
                <a:latin typeface="Arial" charset="0"/>
              </a:rPr>
              <a:t>heavier </a:t>
            </a:r>
            <a:r>
              <a:rPr lang="en-GB" sz="2400" i="1" dirty="0">
                <a:latin typeface="Arial" charset="0"/>
              </a:rPr>
              <a:t>rainfall intensity</a:t>
            </a:r>
            <a:endParaRPr lang="en-GB" dirty="0"/>
          </a:p>
        </p:txBody>
      </p:sp>
      <p:sp>
        <p:nvSpPr>
          <p:cNvPr id="4" name="TextBox 3"/>
          <p:cNvSpPr txBox="1"/>
          <p:nvPr/>
        </p:nvSpPr>
        <p:spPr>
          <a:xfrm>
            <a:off x="5184068" y="3681028"/>
            <a:ext cx="4788532" cy="338554"/>
          </a:xfrm>
          <a:prstGeom prst="rect">
            <a:avLst/>
          </a:prstGeom>
          <a:noFill/>
        </p:spPr>
        <p:txBody>
          <a:bodyPr wrap="square" rtlCol="0">
            <a:spAutoFit/>
          </a:bodyPr>
          <a:lstStyle/>
          <a:p>
            <a:r>
              <a:rPr lang="en-GB" sz="1600" i="1" dirty="0" smtClean="0"/>
              <a:t>EA interpretation of IPCC Report 2011</a:t>
            </a:r>
            <a:endParaRPr lang="en-GB" sz="1600" i="1" dirty="0"/>
          </a:p>
        </p:txBody>
      </p:sp>
    </p:spTree>
    <p:extLst>
      <p:ext uri="{BB962C8B-B14F-4D97-AF65-F5344CB8AC3E}">
        <p14:creationId xmlns:p14="http://schemas.microsoft.com/office/powerpoint/2010/main" xmlns="" val="20546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84163" y="404813"/>
            <a:ext cx="8680450" cy="539750"/>
          </a:xfrm>
        </p:spPr>
        <p:txBody>
          <a:bodyPr/>
          <a:lstStyle/>
          <a:p>
            <a:r>
              <a:rPr lang="en-GB" sz="2800" b="1" dirty="0" smtClean="0"/>
              <a:t>Source – 2		Wave action - wave size</a:t>
            </a:r>
          </a:p>
        </p:txBody>
      </p:sp>
      <p:sp>
        <p:nvSpPr>
          <p:cNvPr id="3" name="Rectangle 2"/>
          <p:cNvSpPr/>
          <p:nvPr/>
        </p:nvSpPr>
        <p:spPr>
          <a:xfrm>
            <a:off x="284163" y="1233488"/>
            <a:ext cx="8388350" cy="954087"/>
          </a:xfrm>
          <a:prstGeom prst="rect">
            <a:avLst/>
          </a:prstGeom>
        </p:spPr>
        <p:txBody>
          <a:bodyPr>
            <a:spAutoFit/>
          </a:bodyPr>
          <a:lstStyle/>
          <a:p>
            <a:pPr marL="514350" indent="-514350">
              <a:buFontTx/>
              <a:buAutoNum type="arabicPlain"/>
              <a:defRPr/>
            </a:pPr>
            <a:r>
              <a:rPr lang="en-GB" sz="2800" b="1" dirty="0">
                <a:solidFill>
                  <a:srgbClr val="00567D"/>
                </a:solidFill>
                <a:latin typeface="Arial" charset="0"/>
              </a:rPr>
              <a:t>Wind strength &amp; duration </a:t>
            </a:r>
          </a:p>
          <a:p>
            <a:pPr>
              <a:defRPr/>
            </a:pPr>
            <a:r>
              <a:rPr lang="en-GB" sz="2800" b="1" dirty="0">
                <a:solidFill>
                  <a:srgbClr val="00567D"/>
                </a:solidFill>
                <a:latin typeface="Arial" charset="0"/>
              </a:rPr>
              <a:t>			</a:t>
            </a:r>
            <a:r>
              <a:rPr lang="en-GB" sz="2800" dirty="0">
                <a:solidFill>
                  <a:srgbClr val="00567D"/>
                </a:solidFill>
                <a:latin typeface="Arial" charset="0"/>
              </a:rPr>
              <a:t>(</a:t>
            </a:r>
            <a:r>
              <a:rPr lang="en-GB" sz="2800" i="1" dirty="0">
                <a:solidFill>
                  <a:srgbClr val="00567D"/>
                </a:solidFill>
                <a:latin typeface="Arial" charset="0"/>
              </a:rPr>
              <a:t>controls open sea wave </a:t>
            </a:r>
            <a:r>
              <a:rPr lang="en-GB" sz="2800" i="1" dirty="0" smtClean="0">
                <a:solidFill>
                  <a:srgbClr val="00567D"/>
                </a:solidFill>
                <a:latin typeface="Arial" charset="0"/>
              </a:rPr>
              <a:t>heights</a:t>
            </a:r>
            <a:r>
              <a:rPr lang="en-GB" sz="2800" dirty="0" smtClean="0">
                <a:solidFill>
                  <a:srgbClr val="00567D"/>
                </a:solidFill>
                <a:latin typeface="Arial" charset="0"/>
              </a:rPr>
              <a:t>)</a:t>
            </a:r>
            <a:endParaRPr lang="en-GB" sz="2800" dirty="0">
              <a:solidFill>
                <a:srgbClr val="00567D"/>
              </a:solidFill>
              <a:latin typeface="Arial" charset="0"/>
            </a:endParaRPr>
          </a:p>
        </p:txBody>
      </p:sp>
      <p:sp>
        <p:nvSpPr>
          <p:cNvPr id="4" name="Rectangle 3"/>
          <p:cNvSpPr/>
          <p:nvPr/>
        </p:nvSpPr>
        <p:spPr>
          <a:xfrm>
            <a:off x="287338" y="2187575"/>
            <a:ext cx="8856662" cy="954088"/>
          </a:xfrm>
          <a:prstGeom prst="rect">
            <a:avLst/>
          </a:prstGeom>
        </p:spPr>
        <p:txBody>
          <a:bodyPr>
            <a:spAutoFit/>
          </a:bodyPr>
          <a:lstStyle/>
          <a:p>
            <a:pPr marL="514350" indent="-514350">
              <a:buFontTx/>
              <a:buAutoNum type="arabicPlain" startAt="2"/>
              <a:defRPr/>
            </a:pPr>
            <a:r>
              <a:rPr lang="en-GB" sz="2800" b="1" dirty="0">
                <a:solidFill>
                  <a:srgbClr val="00567D"/>
                </a:solidFill>
                <a:latin typeface="Arial" charset="0"/>
              </a:rPr>
              <a:t>Wind direction</a:t>
            </a:r>
          </a:p>
          <a:p>
            <a:pPr>
              <a:defRPr/>
            </a:pPr>
            <a:r>
              <a:rPr lang="en-GB" sz="2800" b="1" dirty="0">
                <a:solidFill>
                  <a:srgbClr val="00567D"/>
                </a:solidFill>
                <a:latin typeface="Arial" charset="0"/>
              </a:rPr>
              <a:t>			</a:t>
            </a:r>
            <a:r>
              <a:rPr lang="en-GB" sz="2800" dirty="0">
                <a:solidFill>
                  <a:srgbClr val="00567D"/>
                </a:solidFill>
                <a:latin typeface="Arial" charset="0"/>
              </a:rPr>
              <a:t>(</a:t>
            </a:r>
            <a:r>
              <a:rPr lang="en-GB" sz="2800" i="1" dirty="0">
                <a:solidFill>
                  <a:srgbClr val="00567D"/>
                </a:solidFill>
                <a:latin typeface="Arial" charset="0"/>
              </a:rPr>
              <a:t>controls open sea wave </a:t>
            </a:r>
            <a:r>
              <a:rPr lang="en-GB" sz="2800" i="1" dirty="0" smtClean="0">
                <a:solidFill>
                  <a:srgbClr val="00567D"/>
                </a:solidFill>
                <a:latin typeface="Arial" charset="0"/>
              </a:rPr>
              <a:t>directions</a:t>
            </a:r>
            <a:r>
              <a:rPr lang="en-GB" sz="2800" dirty="0" smtClean="0">
                <a:solidFill>
                  <a:srgbClr val="00567D"/>
                </a:solidFill>
                <a:latin typeface="Arial" charset="0"/>
              </a:rPr>
              <a:t>)</a:t>
            </a:r>
            <a:endParaRPr lang="en-GB" sz="2800" dirty="0">
              <a:solidFill>
                <a:srgbClr val="00567D"/>
              </a:solidFill>
              <a:latin typeface="Arial" charset="0"/>
            </a:endParaRPr>
          </a:p>
        </p:txBody>
      </p:sp>
      <p:sp>
        <p:nvSpPr>
          <p:cNvPr id="5" name="Rectangle 4"/>
          <p:cNvSpPr/>
          <p:nvPr/>
        </p:nvSpPr>
        <p:spPr>
          <a:xfrm>
            <a:off x="288925" y="3141663"/>
            <a:ext cx="8859838" cy="1815882"/>
          </a:xfrm>
          <a:prstGeom prst="rect">
            <a:avLst/>
          </a:prstGeom>
        </p:spPr>
        <p:txBody>
          <a:bodyPr>
            <a:spAutoFit/>
          </a:bodyPr>
          <a:lstStyle/>
          <a:p>
            <a:pPr marL="514350" indent="-514350">
              <a:buFontTx/>
              <a:buAutoNum type="arabicPlain" startAt="3"/>
              <a:defRPr/>
            </a:pPr>
            <a:r>
              <a:rPr lang="en-GB" sz="2800" b="1" dirty="0">
                <a:solidFill>
                  <a:srgbClr val="00567D"/>
                </a:solidFill>
                <a:latin typeface="Arial" charset="0"/>
              </a:rPr>
              <a:t>Water depth </a:t>
            </a:r>
          </a:p>
          <a:p>
            <a:pPr>
              <a:defRPr/>
            </a:pPr>
            <a:r>
              <a:rPr lang="en-GB" sz="2800" b="1" dirty="0">
                <a:solidFill>
                  <a:srgbClr val="00567D"/>
                </a:solidFill>
                <a:latin typeface="Arial" charset="0"/>
              </a:rPr>
              <a:t>			</a:t>
            </a:r>
            <a:r>
              <a:rPr lang="en-GB" sz="2800" dirty="0">
                <a:solidFill>
                  <a:srgbClr val="00567D"/>
                </a:solidFill>
                <a:latin typeface="Arial" charset="0"/>
              </a:rPr>
              <a:t>(</a:t>
            </a:r>
            <a:r>
              <a:rPr lang="en-GB" sz="2800" i="1" dirty="0">
                <a:solidFill>
                  <a:srgbClr val="00567D"/>
                </a:solidFill>
                <a:latin typeface="Arial" charset="0"/>
              </a:rPr>
              <a:t>controls in-shore wave height at 				the flood defence </a:t>
            </a:r>
            <a:r>
              <a:rPr lang="en-GB" sz="2800" i="1" dirty="0" smtClean="0">
                <a:solidFill>
                  <a:srgbClr val="00567D"/>
                </a:solidFill>
                <a:latin typeface="Arial" charset="0"/>
              </a:rPr>
              <a:t>structure – wave 							breaking/surf</a:t>
            </a:r>
            <a:r>
              <a:rPr lang="en-GB" sz="2800" dirty="0" smtClean="0">
                <a:solidFill>
                  <a:srgbClr val="00567D"/>
                </a:solidFill>
                <a:latin typeface="Arial" charset="0"/>
              </a:rPr>
              <a:t>)</a:t>
            </a:r>
            <a:endParaRPr lang="en-GB" sz="3200" dirty="0">
              <a:solidFill>
                <a:srgbClr val="00567D"/>
              </a:solidFill>
              <a:latin typeface="Arial" charset="0"/>
            </a:endParaRPr>
          </a:p>
        </p:txBody>
      </p:sp>
      <p:sp>
        <p:nvSpPr>
          <p:cNvPr id="10246" name="Rectangle 6"/>
          <p:cNvSpPr>
            <a:spLocks noChangeArrowheads="1"/>
          </p:cNvSpPr>
          <p:nvPr/>
        </p:nvSpPr>
        <p:spPr bwMode="auto">
          <a:xfrm>
            <a:off x="288925" y="5012654"/>
            <a:ext cx="838835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dirty="0">
                <a:solidFill>
                  <a:srgbClr val="00567D"/>
                </a:solidFill>
              </a:rPr>
              <a:t>Combining appropriate values for these 3 elements gives the  </a:t>
            </a:r>
          </a:p>
          <a:p>
            <a:r>
              <a:rPr lang="en-GB" sz="2800" b="1" dirty="0">
                <a:solidFill>
                  <a:srgbClr val="00567D"/>
                </a:solidFill>
              </a:rPr>
              <a:t>	</a:t>
            </a:r>
            <a:r>
              <a:rPr lang="en-GB" sz="2800" b="1" dirty="0" smtClean="0">
                <a:solidFill>
                  <a:srgbClr val="00567D"/>
                </a:solidFill>
              </a:rPr>
              <a:t>Design </a:t>
            </a:r>
            <a:r>
              <a:rPr lang="en-GB" sz="2800" b="1" dirty="0">
                <a:solidFill>
                  <a:srgbClr val="00567D"/>
                </a:solidFill>
              </a:rPr>
              <a:t>Wave </a:t>
            </a:r>
            <a:r>
              <a:rPr lang="en-GB" sz="2800" b="1" dirty="0" smtClean="0">
                <a:solidFill>
                  <a:srgbClr val="00567D"/>
                </a:solidFill>
              </a:rPr>
              <a:t>height </a:t>
            </a:r>
            <a:r>
              <a:rPr lang="en-GB" sz="2400" i="1" dirty="0" smtClean="0">
                <a:solidFill>
                  <a:srgbClr val="00567D"/>
                </a:solidFill>
              </a:rPr>
              <a:t>(at the structure)</a:t>
            </a:r>
            <a:r>
              <a:rPr lang="en-GB" sz="2400" b="1" i="1" dirty="0" smtClean="0">
                <a:solidFill>
                  <a:srgbClr val="00567D"/>
                </a:solidFill>
              </a:rPr>
              <a:t> </a:t>
            </a:r>
            <a:endParaRPr lang="en-GB" sz="2400" b="1" i="1" dirty="0">
              <a:solidFill>
                <a:srgbClr val="00567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2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23850" y="476249"/>
            <a:ext cx="8604250" cy="1008063"/>
          </a:xfrm>
        </p:spPr>
        <p:txBody>
          <a:bodyPr/>
          <a:lstStyle/>
          <a:p>
            <a:r>
              <a:rPr lang="en-GB" sz="2800" b="1" dirty="0" smtClean="0"/>
              <a:t>Source – 2b	Consequence of wave action – 								overtopping</a:t>
            </a:r>
          </a:p>
        </p:txBody>
      </p:sp>
      <p:pic>
        <p:nvPicPr>
          <p:cNvPr id="11267" name="Picture 21" descr="NewOrleansLevee8262089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484313"/>
            <a:ext cx="6018213" cy="360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2" descr="image00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51275" y="3213100"/>
            <a:ext cx="5537200" cy="415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Object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484313"/>
            <a:ext cx="6018213" cy="4514850"/>
          </a:xfrm>
          <a:prstGeom prst="rect">
            <a:avLst/>
          </a:prstGeom>
          <a:noFill/>
          <a:ln>
            <a:noFill/>
          </a:ln>
          <a:extLst>
            <a:ext uri="{909E8E84-426E-40DD-AFC4-6F175D3DCCD1}">
              <a14:hiddenFill xmlns:a14="http://schemas.microsoft.com/office/drawing/2010/main" xmlns="">
                <a:solidFill>
                  <a:srgbClr val="00A2CE"/>
                </a:solidFill>
              </a14:hiddenFill>
            </a:ext>
            <a:ext uri="{91240B29-F687-4F45-9708-019B960494DF}">
              <a14:hiddenLine xmlns:a14="http://schemas.microsoft.com/office/drawing/2010/main" xmlns="" w="9525">
                <a:solidFill>
                  <a:srgbClr val="7B8388"/>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9750" y="476250"/>
            <a:ext cx="8604250" cy="1047750"/>
          </a:xfrm>
        </p:spPr>
        <p:txBody>
          <a:bodyPr/>
          <a:lstStyle/>
          <a:p>
            <a:r>
              <a:rPr lang="en-GB" sz="2800" b="1" dirty="0" smtClean="0"/>
              <a:t>Source – 2b	Consequence of wave action – 								overtopping</a:t>
            </a:r>
          </a:p>
        </p:txBody>
      </p:sp>
      <p:pic>
        <p:nvPicPr>
          <p:cNvPr id="12292" name="Picture 4" descr="I:\9Y0266\Technical_Data\Wave overtopping EurOtop Table 3.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2478088"/>
            <a:ext cx="5551487" cy="374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3" name="Rectangle 1"/>
          <p:cNvSpPr>
            <a:spLocks noChangeArrowheads="1"/>
          </p:cNvSpPr>
          <p:nvPr/>
        </p:nvSpPr>
        <p:spPr bwMode="auto">
          <a:xfrm>
            <a:off x="6738938" y="1989138"/>
            <a:ext cx="2836862" cy="115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i="1" dirty="0" smtClean="0"/>
              <a:t>Extracts </a:t>
            </a:r>
            <a:r>
              <a:rPr lang="en-GB" i="1" dirty="0"/>
              <a:t>from the </a:t>
            </a:r>
            <a:r>
              <a:rPr lang="en-GB" i="1" dirty="0" err="1"/>
              <a:t>Eurotop</a:t>
            </a:r>
            <a:r>
              <a:rPr lang="en-GB" i="1" dirty="0"/>
              <a:t> Manual 2009</a:t>
            </a:r>
          </a:p>
        </p:txBody>
      </p:sp>
      <p:sp>
        <p:nvSpPr>
          <p:cNvPr id="7" name="Rectangle 6"/>
          <p:cNvSpPr/>
          <p:nvPr/>
        </p:nvSpPr>
        <p:spPr>
          <a:xfrm>
            <a:off x="965472" y="4499967"/>
            <a:ext cx="5419725" cy="657225"/>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295" name="Rectangle 8"/>
          <p:cNvSpPr>
            <a:spLocks noChangeArrowheads="1"/>
          </p:cNvSpPr>
          <p:nvPr/>
        </p:nvSpPr>
        <p:spPr bwMode="auto">
          <a:xfrm>
            <a:off x="0" y="1524000"/>
            <a:ext cx="896461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b="1" dirty="0"/>
              <a:t>How </a:t>
            </a:r>
            <a:r>
              <a:rPr lang="en-GB" sz="2800" b="1" dirty="0">
                <a:solidFill>
                  <a:srgbClr val="00567D"/>
                </a:solidFill>
              </a:rPr>
              <a:t>much</a:t>
            </a:r>
            <a:r>
              <a:rPr lang="en-GB" sz="2800" b="1" dirty="0"/>
              <a:t> overtopping is a reasonable/acceptable amount?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0813" y="476249"/>
            <a:ext cx="9389739" cy="576487"/>
          </a:xfrm>
        </p:spPr>
        <p:txBody>
          <a:bodyPr/>
          <a:lstStyle/>
          <a:p>
            <a:r>
              <a:rPr lang="en-GB" sz="2800" b="1" dirty="0" smtClean="0"/>
              <a:t>Combination of sources 1 &amp; 2     - Joint  Probability</a:t>
            </a:r>
          </a:p>
        </p:txBody>
      </p:sp>
      <p:sp>
        <p:nvSpPr>
          <p:cNvPr id="13315" name="Rectangle 3"/>
          <p:cNvSpPr>
            <a:spLocks noChangeArrowheads="1"/>
          </p:cNvSpPr>
          <p:nvPr/>
        </p:nvSpPr>
        <p:spPr bwMode="auto">
          <a:xfrm>
            <a:off x="506413" y="1554163"/>
            <a:ext cx="8069262"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dirty="0">
                <a:solidFill>
                  <a:srgbClr val="00567D"/>
                </a:solidFill>
              </a:rPr>
              <a:t>Extreme</a:t>
            </a:r>
            <a:r>
              <a:rPr lang="en-GB" b="1" dirty="0">
                <a:solidFill>
                  <a:srgbClr val="00567D"/>
                </a:solidFill>
              </a:rPr>
              <a:t> Still Water </a:t>
            </a:r>
            <a:r>
              <a:rPr lang="en-GB" b="1" dirty="0" smtClean="0">
                <a:solidFill>
                  <a:srgbClr val="00567D"/>
                </a:solidFill>
              </a:rPr>
              <a:t>Level  </a:t>
            </a:r>
            <a:r>
              <a:rPr lang="en-GB" b="1" dirty="0">
                <a:solidFill>
                  <a:srgbClr val="00567D"/>
                </a:solidFill>
              </a:rPr>
              <a:t>and/or an </a:t>
            </a:r>
            <a:r>
              <a:rPr lang="en-GB" dirty="0">
                <a:solidFill>
                  <a:srgbClr val="00567D"/>
                </a:solidFill>
              </a:rPr>
              <a:t>Extreme</a:t>
            </a:r>
            <a:r>
              <a:rPr lang="en-GB" b="1" dirty="0">
                <a:solidFill>
                  <a:srgbClr val="00567D"/>
                </a:solidFill>
              </a:rPr>
              <a:t> Wave </a:t>
            </a:r>
            <a:r>
              <a:rPr lang="en-GB" b="1" dirty="0" smtClean="0">
                <a:solidFill>
                  <a:srgbClr val="00567D"/>
                </a:solidFill>
              </a:rPr>
              <a:t>Height   		=</a:t>
            </a:r>
            <a:r>
              <a:rPr lang="en-GB" b="1" dirty="0">
                <a:solidFill>
                  <a:srgbClr val="00567D"/>
                </a:solidFill>
              </a:rPr>
              <a:t>	</a:t>
            </a:r>
            <a:r>
              <a:rPr lang="en-GB" b="1" dirty="0" smtClean="0">
                <a:solidFill>
                  <a:srgbClr val="00567D"/>
                </a:solidFill>
              </a:rPr>
              <a:t>	</a:t>
            </a:r>
            <a:r>
              <a:rPr lang="en-GB" sz="2800" b="1" dirty="0" smtClean="0">
                <a:solidFill>
                  <a:srgbClr val="00567D"/>
                </a:solidFill>
              </a:rPr>
              <a:t> </a:t>
            </a:r>
            <a:r>
              <a:rPr lang="en-GB" sz="2800" b="1" dirty="0">
                <a:solidFill>
                  <a:srgbClr val="00567D"/>
                </a:solidFill>
              </a:rPr>
              <a:t>Flood Event </a:t>
            </a:r>
            <a:endParaRPr lang="en-GB" sz="2800" dirty="0">
              <a:solidFill>
                <a:srgbClr val="00567D"/>
              </a:solidFill>
            </a:endParaRPr>
          </a:p>
        </p:txBody>
      </p:sp>
      <p:sp>
        <p:nvSpPr>
          <p:cNvPr id="13317" name="Rectangle 8"/>
          <p:cNvSpPr>
            <a:spLocks noChangeArrowheads="1"/>
          </p:cNvSpPr>
          <p:nvPr/>
        </p:nvSpPr>
        <p:spPr bwMode="auto">
          <a:xfrm>
            <a:off x="143508" y="2420888"/>
            <a:ext cx="8574472" cy="3985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dirty="0">
                <a:solidFill>
                  <a:srgbClr val="00567D"/>
                </a:solidFill>
              </a:rPr>
              <a:t>The Probability, or risk, of different combinations of still water level and wave action occurring needs to be explored.</a:t>
            </a:r>
          </a:p>
          <a:p>
            <a:endParaRPr lang="en-GB" dirty="0">
              <a:solidFill>
                <a:srgbClr val="00567D"/>
              </a:solidFill>
            </a:endParaRPr>
          </a:p>
          <a:p>
            <a:r>
              <a:rPr lang="en-GB" dirty="0">
                <a:solidFill>
                  <a:srgbClr val="00567D"/>
                </a:solidFill>
              </a:rPr>
              <a:t>For resident (and properties) defended by a flood alleviation scheme, it is usually most helpful to consider the probability of a number of different combination occurring, </a:t>
            </a:r>
            <a:endParaRPr lang="en-GB" dirty="0" smtClean="0">
              <a:solidFill>
                <a:srgbClr val="00567D"/>
              </a:solidFill>
            </a:endParaRPr>
          </a:p>
          <a:p>
            <a:r>
              <a:rPr lang="en-GB" dirty="0" smtClean="0">
                <a:solidFill>
                  <a:srgbClr val="00567D"/>
                </a:solidFill>
              </a:rPr>
              <a:t>For example </a:t>
            </a:r>
            <a:endParaRPr lang="en-GB" dirty="0">
              <a:solidFill>
                <a:srgbClr val="00567D"/>
              </a:solidFill>
            </a:endParaRPr>
          </a:p>
          <a:p>
            <a:r>
              <a:rPr lang="en-GB" dirty="0">
                <a:solidFill>
                  <a:srgbClr val="00567D"/>
                </a:solidFill>
              </a:rPr>
              <a:t> </a:t>
            </a:r>
            <a:r>
              <a:rPr lang="en-GB" dirty="0" smtClean="0">
                <a:solidFill>
                  <a:srgbClr val="00567D"/>
                </a:solidFill>
              </a:rPr>
              <a:t>   a </a:t>
            </a:r>
            <a:r>
              <a:rPr lang="en-GB" dirty="0">
                <a:solidFill>
                  <a:srgbClr val="00567D"/>
                </a:solidFill>
              </a:rPr>
              <a:t>higher </a:t>
            </a:r>
            <a:r>
              <a:rPr lang="en-GB" dirty="0" smtClean="0">
                <a:solidFill>
                  <a:srgbClr val="00567D"/>
                </a:solidFill>
              </a:rPr>
              <a:t>water level </a:t>
            </a:r>
            <a:r>
              <a:rPr lang="en-GB" dirty="0">
                <a:solidFill>
                  <a:srgbClr val="00567D"/>
                </a:solidFill>
              </a:rPr>
              <a:t>combined with a lower </a:t>
            </a:r>
            <a:r>
              <a:rPr lang="en-GB" dirty="0" smtClean="0">
                <a:solidFill>
                  <a:srgbClr val="00567D"/>
                </a:solidFill>
              </a:rPr>
              <a:t>wave height</a:t>
            </a:r>
            <a:r>
              <a:rPr lang="en-GB" dirty="0">
                <a:solidFill>
                  <a:srgbClr val="00567D"/>
                </a:solidFill>
              </a:rPr>
              <a:t> </a:t>
            </a:r>
            <a:r>
              <a:rPr lang="en-GB" dirty="0" smtClean="0">
                <a:solidFill>
                  <a:srgbClr val="00567D"/>
                </a:solidFill>
              </a:rPr>
              <a:t>    or</a:t>
            </a:r>
            <a:endParaRPr lang="en-GB" dirty="0">
              <a:solidFill>
                <a:srgbClr val="00567D"/>
              </a:solidFill>
            </a:endParaRPr>
          </a:p>
          <a:p>
            <a:r>
              <a:rPr lang="en-GB" dirty="0">
                <a:solidFill>
                  <a:srgbClr val="00567D"/>
                </a:solidFill>
              </a:rPr>
              <a:t> </a:t>
            </a:r>
            <a:r>
              <a:rPr lang="en-GB" dirty="0" smtClean="0">
                <a:solidFill>
                  <a:srgbClr val="00567D"/>
                </a:solidFill>
              </a:rPr>
              <a:t>   a </a:t>
            </a:r>
            <a:r>
              <a:rPr lang="en-GB" dirty="0">
                <a:solidFill>
                  <a:srgbClr val="00567D"/>
                </a:solidFill>
              </a:rPr>
              <a:t>lower water level combined with a higher wave </a:t>
            </a:r>
            <a:r>
              <a:rPr lang="en-GB" dirty="0" smtClean="0">
                <a:solidFill>
                  <a:srgbClr val="00567D"/>
                </a:solidFill>
              </a:rPr>
              <a:t>height</a:t>
            </a:r>
          </a:p>
          <a:p>
            <a:endParaRPr lang="en-GB" dirty="0" smtClean="0">
              <a:solidFill>
                <a:srgbClr val="00567D"/>
              </a:solidFill>
            </a:endParaRPr>
          </a:p>
          <a:p>
            <a:r>
              <a:rPr lang="en-GB" b="1" dirty="0" smtClean="0">
                <a:solidFill>
                  <a:srgbClr val="00567D"/>
                </a:solidFill>
              </a:rPr>
              <a:t>Which causes the greatest overtopping/flooding?</a:t>
            </a:r>
            <a:endParaRPr lang="en-GB" b="1" dirty="0">
              <a:solidFill>
                <a:srgbClr val="00567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750" y="476250"/>
            <a:ext cx="8316913" cy="896938"/>
          </a:xfrm>
        </p:spPr>
        <p:txBody>
          <a:bodyPr/>
          <a:lstStyle/>
          <a:p>
            <a:r>
              <a:rPr lang="en-GB" sz="2800" b="1" dirty="0" smtClean="0"/>
              <a:t>So what does that mean for the residents at risk of flooding?</a:t>
            </a:r>
          </a:p>
        </p:txBody>
      </p:sp>
      <p:sp>
        <p:nvSpPr>
          <p:cNvPr id="14339" name="Rectangle 2"/>
          <p:cNvSpPr>
            <a:spLocks noChangeArrowheads="1"/>
          </p:cNvSpPr>
          <p:nvPr/>
        </p:nvSpPr>
        <p:spPr bwMode="auto">
          <a:xfrm>
            <a:off x="258763" y="1373188"/>
            <a:ext cx="8316912"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a:solidFill>
                  <a:srgbClr val="00567D"/>
                </a:solidFill>
              </a:rPr>
              <a:t>House insurance - companies belonging to Insurance Federation of Ireland will generally not insure properties known to be at risk of flooding, if they have a greater risk than 1% AEP (Annual </a:t>
            </a:r>
            <a:r>
              <a:rPr lang="en-GB" sz="2400" b="1" dirty="0" err="1">
                <a:solidFill>
                  <a:srgbClr val="00567D"/>
                </a:solidFill>
              </a:rPr>
              <a:t>Exceedance</a:t>
            </a:r>
            <a:r>
              <a:rPr lang="en-GB" sz="2400" b="1" dirty="0">
                <a:solidFill>
                  <a:srgbClr val="00567D"/>
                </a:solidFill>
              </a:rPr>
              <a:t> Probability</a:t>
            </a:r>
            <a:r>
              <a:rPr lang="en-GB" sz="2400" b="1" dirty="0" smtClean="0">
                <a:solidFill>
                  <a:srgbClr val="00567D"/>
                </a:solidFill>
              </a:rPr>
              <a:t>) “1 in 100yr return period”, </a:t>
            </a:r>
            <a:endParaRPr lang="en-GB" sz="2400" b="1" dirty="0">
              <a:solidFill>
                <a:srgbClr val="00567D"/>
              </a:solidFill>
            </a:endParaRPr>
          </a:p>
          <a:p>
            <a:r>
              <a:rPr lang="en-GB" sz="2400" b="1" dirty="0">
                <a:solidFill>
                  <a:srgbClr val="00567D"/>
                </a:solidFill>
              </a:rPr>
              <a:t>			</a:t>
            </a:r>
            <a:r>
              <a:rPr lang="en-GB" sz="2400" b="1" i="1" dirty="0" smtClean="0">
                <a:solidFill>
                  <a:srgbClr val="00567D"/>
                </a:solidFill>
              </a:rPr>
              <a:t>They </a:t>
            </a:r>
            <a:r>
              <a:rPr lang="en-GB" sz="2400" b="1" i="1" dirty="0">
                <a:solidFill>
                  <a:srgbClr val="00567D"/>
                </a:solidFill>
              </a:rPr>
              <a:t>don’t insure eventualities</a:t>
            </a:r>
            <a:r>
              <a:rPr lang="en-GB" sz="2400" b="1" dirty="0">
                <a:solidFill>
                  <a:srgbClr val="00567D"/>
                </a:solidFill>
              </a:rPr>
              <a:t>!</a:t>
            </a:r>
          </a:p>
        </p:txBody>
      </p:sp>
      <p:sp>
        <p:nvSpPr>
          <p:cNvPr id="14340" name="Rectangle 2"/>
          <p:cNvSpPr>
            <a:spLocks noChangeArrowheads="1"/>
          </p:cNvSpPr>
          <p:nvPr/>
        </p:nvSpPr>
        <p:spPr bwMode="auto">
          <a:xfrm>
            <a:off x="258763" y="4724400"/>
            <a:ext cx="8316912"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a:solidFill>
                  <a:srgbClr val="00567D"/>
                </a:solidFill>
              </a:rPr>
              <a:t>The OPW </a:t>
            </a:r>
            <a:r>
              <a:rPr lang="en-GB" sz="2400" b="1" dirty="0" smtClean="0">
                <a:solidFill>
                  <a:srgbClr val="00567D"/>
                </a:solidFill>
              </a:rPr>
              <a:t>guidance states </a:t>
            </a:r>
            <a:r>
              <a:rPr lang="en-GB" sz="2400" b="1" dirty="0">
                <a:solidFill>
                  <a:srgbClr val="00567D"/>
                </a:solidFill>
              </a:rPr>
              <a:t>that the ‘</a:t>
            </a:r>
            <a:r>
              <a:rPr lang="en-GB" sz="2400" b="1" i="1" dirty="0">
                <a:solidFill>
                  <a:srgbClr val="00567D"/>
                </a:solidFill>
              </a:rPr>
              <a:t>The preferred design standard applied by OPW for coastal and tidal flood defences is typically the 200 year, or 0.5% AEP event</a:t>
            </a:r>
            <a:r>
              <a:rPr lang="en-GB" sz="2400" b="1" dirty="0">
                <a:solidFill>
                  <a:srgbClr val="00567D"/>
                </a:solidFill>
              </a:rPr>
              <a:t>.’</a:t>
            </a:r>
          </a:p>
        </p:txBody>
      </p:sp>
      <p:sp>
        <p:nvSpPr>
          <p:cNvPr id="14341" name="Rectangle 2"/>
          <p:cNvSpPr>
            <a:spLocks noChangeArrowheads="1"/>
          </p:cNvSpPr>
          <p:nvPr/>
        </p:nvSpPr>
        <p:spPr bwMode="auto">
          <a:xfrm>
            <a:off x="269875" y="3681413"/>
            <a:ext cx="8316913"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i="1" dirty="0">
                <a:solidFill>
                  <a:srgbClr val="00567D"/>
                </a:solidFill>
              </a:rPr>
              <a:t>In horse racing </a:t>
            </a:r>
            <a:r>
              <a:rPr lang="en-GB" sz="2400" i="1" dirty="0" smtClean="0">
                <a:solidFill>
                  <a:srgbClr val="00567D"/>
                </a:solidFill>
              </a:rPr>
              <a:t>the </a:t>
            </a:r>
            <a:r>
              <a:rPr lang="en-GB" sz="2400" i="1" dirty="0">
                <a:solidFill>
                  <a:srgbClr val="00567D"/>
                </a:solidFill>
              </a:rPr>
              <a:t>‘odds’ quoted by the </a:t>
            </a:r>
            <a:r>
              <a:rPr lang="en-GB" sz="2400" i="1" dirty="0" smtClean="0">
                <a:solidFill>
                  <a:srgbClr val="00567D"/>
                </a:solidFill>
              </a:rPr>
              <a:t>bookies might be </a:t>
            </a:r>
            <a:r>
              <a:rPr lang="en-GB" sz="2400" i="1" dirty="0">
                <a:solidFill>
                  <a:srgbClr val="00567D"/>
                </a:solidFill>
              </a:rPr>
              <a:t>15 to 1 (6.6% chance of winning)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43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z="2400" b="1" dirty="0" smtClean="0"/>
              <a:t>Constraints - OPW Guidance;</a:t>
            </a:r>
            <a:br>
              <a:rPr lang="en-GB" sz="2400" b="1" dirty="0" smtClean="0"/>
            </a:br>
            <a:endParaRPr lang="en-GB" sz="2400" b="1" dirty="0" smtClean="0"/>
          </a:p>
        </p:txBody>
      </p:sp>
      <p:sp>
        <p:nvSpPr>
          <p:cNvPr id="2" name="TextBox 1"/>
          <p:cNvSpPr txBox="1"/>
          <p:nvPr/>
        </p:nvSpPr>
        <p:spPr>
          <a:xfrm>
            <a:off x="258763" y="1232756"/>
            <a:ext cx="7445585" cy="461665"/>
          </a:xfrm>
          <a:prstGeom prst="rect">
            <a:avLst/>
          </a:prstGeom>
          <a:noFill/>
        </p:spPr>
        <p:txBody>
          <a:bodyPr wrap="square" rtlCol="0">
            <a:spAutoFit/>
          </a:bodyPr>
          <a:lstStyle/>
          <a:p>
            <a:pPr marL="457200" indent="-457200">
              <a:buFontTx/>
              <a:buChar char="-"/>
              <a:defRPr/>
            </a:pPr>
            <a:r>
              <a:rPr lang="en-GB" sz="2400" dirty="0">
                <a:solidFill>
                  <a:srgbClr val="00567D"/>
                </a:solidFill>
                <a:latin typeface="Arial" charset="0"/>
              </a:rPr>
              <a:t>Need for an Environmental Impact Statement</a:t>
            </a:r>
          </a:p>
        </p:txBody>
      </p:sp>
      <p:sp>
        <p:nvSpPr>
          <p:cNvPr id="5" name="TextBox 4"/>
          <p:cNvSpPr txBox="1"/>
          <p:nvPr/>
        </p:nvSpPr>
        <p:spPr>
          <a:xfrm>
            <a:off x="258763" y="1712442"/>
            <a:ext cx="8732837" cy="461665"/>
          </a:xfrm>
          <a:prstGeom prst="rect">
            <a:avLst/>
          </a:prstGeom>
          <a:noFill/>
        </p:spPr>
        <p:txBody>
          <a:bodyPr wrap="square" rtlCol="0">
            <a:spAutoFit/>
          </a:bodyPr>
          <a:lstStyle/>
          <a:p>
            <a:pPr marL="457200" indent="-457200">
              <a:buFontTx/>
              <a:buChar char="-"/>
              <a:defRPr/>
            </a:pPr>
            <a:r>
              <a:rPr lang="en-GB" sz="2400" dirty="0">
                <a:solidFill>
                  <a:srgbClr val="00567D"/>
                </a:solidFill>
                <a:latin typeface="Arial" charset="0"/>
              </a:rPr>
              <a:t>Flood Defence Design Standard - </a:t>
            </a:r>
            <a:r>
              <a:rPr lang="en-GB" sz="2400" i="1" dirty="0">
                <a:solidFill>
                  <a:srgbClr val="00567D"/>
                </a:solidFill>
                <a:latin typeface="Arial" charset="0"/>
              </a:rPr>
              <a:t>Typically 0.5% AEP</a:t>
            </a:r>
          </a:p>
        </p:txBody>
      </p:sp>
      <p:sp>
        <p:nvSpPr>
          <p:cNvPr id="6" name="TextBox 5"/>
          <p:cNvSpPr txBox="1"/>
          <p:nvPr/>
        </p:nvSpPr>
        <p:spPr>
          <a:xfrm>
            <a:off x="258763" y="2174107"/>
            <a:ext cx="8705725" cy="461665"/>
          </a:xfrm>
          <a:prstGeom prst="rect">
            <a:avLst/>
          </a:prstGeom>
          <a:noFill/>
        </p:spPr>
        <p:txBody>
          <a:bodyPr wrap="square" rtlCol="0">
            <a:spAutoFit/>
          </a:bodyPr>
          <a:lstStyle/>
          <a:p>
            <a:pPr marL="342900" indent="-342900">
              <a:buFontTx/>
              <a:buChar char="-"/>
              <a:defRPr/>
            </a:pPr>
            <a:r>
              <a:rPr lang="en-GB" sz="2400" dirty="0">
                <a:solidFill>
                  <a:srgbClr val="00567D"/>
                </a:solidFill>
                <a:latin typeface="Arial" charset="0"/>
              </a:rPr>
              <a:t> Benefit cost Ratio greater than </a:t>
            </a:r>
            <a:r>
              <a:rPr lang="en-GB" sz="2400" dirty="0" smtClean="0">
                <a:solidFill>
                  <a:srgbClr val="00567D"/>
                </a:solidFill>
                <a:latin typeface="Arial" charset="0"/>
              </a:rPr>
              <a:t>1 (now 1.6).</a:t>
            </a:r>
            <a:endParaRPr lang="en-GB" sz="2400" dirty="0">
              <a:solidFill>
                <a:srgbClr val="00567D"/>
              </a:solidFill>
              <a:latin typeface="Arial" charset="0"/>
            </a:endParaRPr>
          </a:p>
        </p:txBody>
      </p:sp>
      <p:sp>
        <p:nvSpPr>
          <p:cNvPr id="7" name="TextBox 6"/>
          <p:cNvSpPr txBox="1"/>
          <p:nvPr/>
        </p:nvSpPr>
        <p:spPr>
          <a:xfrm>
            <a:off x="263056" y="2635772"/>
            <a:ext cx="9169484" cy="830997"/>
          </a:xfrm>
          <a:prstGeom prst="rect">
            <a:avLst/>
          </a:prstGeom>
          <a:noFill/>
        </p:spPr>
        <p:txBody>
          <a:bodyPr wrap="square" rtlCol="0">
            <a:spAutoFit/>
          </a:bodyPr>
          <a:lstStyle/>
          <a:p>
            <a:pPr>
              <a:defRPr/>
            </a:pPr>
            <a:r>
              <a:rPr lang="en-GB" sz="2400" dirty="0">
                <a:solidFill>
                  <a:srgbClr val="00567D"/>
                </a:solidFill>
                <a:latin typeface="Arial" charset="0"/>
              </a:rPr>
              <a:t>-   Freeboard Allowance for tidal defences - </a:t>
            </a:r>
            <a:r>
              <a:rPr lang="en-GB" sz="2400" i="1" dirty="0">
                <a:solidFill>
                  <a:srgbClr val="00567D"/>
                </a:solidFill>
                <a:latin typeface="Arial" charset="0"/>
              </a:rPr>
              <a:t>Typically 300mm for </a:t>
            </a:r>
            <a:r>
              <a:rPr lang="en-GB" sz="2400" i="1" dirty="0" smtClean="0">
                <a:solidFill>
                  <a:srgbClr val="00567D"/>
                </a:solidFill>
                <a:latin typeface="Arial" charset="0"/>
              </a:rPr>
              <a:t>			hard </a:t>
            </a:r>
            <a:r>
              <a:rPr lang="en-GB" sz="2400" i="1" dirty="0">
                <a:solidFill>
                  <a:srgbClr val="00567D"/>
                </a:solidFill>
                <a:latin typeface="Arial" charset="0"/>
              </a:rPr>
              <a:t>defences 500mm for soft defences</a:t>
            </a:r>
          </a:p>
        </p:txBody>
      </p:sp>
      <p:sp>
        <p:nvSpPr>
          <p:cNvPr id="8" name="TextBox 7"/>
          <p:cNvSpPr txBox="1"/>
          <p:nvPr/>
        </p:nvSpPr>
        <p:spPr>
          <a:xfrm>
            <a:off x="263056" y="3448844"/>
            <a:ext cx="8880944" cy="830997"/>
          </a:xfrm>
          <a:prstGeom prst="rect">
            <a:avLst/>
          </a:prstGeom>
          <a:noFill/>
        </p:spPr>
        <p:txBody>
          <a:bodyPr wrap="square" rtlCol="0">
            <a:spAutoFit/>
          </a:bodyPr>
          <a:lstStyle/>
          <a:p>
            <a:pPr>
              <a:defRPr/>
            </a:pPr>
            <a:r>
              <a:rPr lang="en-GB" sz="2400" dirty="0">
                <a:solidFill>
                  <a:srgbClr val="00567D"/>
                </a:solidFill>
                <a:latin typeface="Arial" charset="0"/>
              </a:rPr>
              <a:t>-   Climate Change Allowance for tidal defences -</a:t>
            </a:r>
            <a:r>
              <a:rPr lang="en-GB" sz="2400" i="1" dirty="0">
                <a:solidFill>
                  <a:srgbClr val="00567D"/>
                </a:solidFill>
                <a:latin typeface="Arial" charset="0"/>
              </a:rPr>
              <a:t>Typically </a:t>
            </a:r>
            <a:r>
              <a:rPr lang="en-GB" sz="2400" i="1" dirty="0" smtClean="0">
                <a:solidFill>
                  <a:srgbClr val="00567D"/>
                </a:solidFill>
                <a:latin typeface="Arial" charset="0"/>
              </a:rPr>
              <a:t>							300mm (in </a:t>
            </a:r>
            <a:r>
              <a:rPr lang="en-GB" sz="2400" i="1" dirty="0">
                <a:solidFill>
                  <a:srgbClr val="00567D"/>
                </a:solidFill>
                <a:latin typeface="Arial" charset="0"/>
              </a:rPr>
              <a:t>2006)</a:t>
            </a:r>
            <a:endParaRPr lang="en-GB" sz="2400" dirty="0">
              <a:solidFill>
                <a:srgbClr val="00567D"/>
              </a:solidFill>
              <a:latin typeface="Arial" charset="0"/>
            </a:endParaRPr>
          </a:p>
        </p:txBody>
      </p:sp>
      <p:sp>
        <p:nvSpPr>
          <p:cNvPr id="9" name="TextBox 8"/>
          <p:cNvSpPr txBox="1"/>
          <p:nvPr/>
        </p:nvSpPr>
        <p:spPr>
          <a:xfrm>
            <a:off x="250152" y="4296651"/>
            <a:ext cx="8714336" cy="830997"/>
          </a:xfrm>
          <a:prstGeom prst="rect">
            <a:avLst/>
          </a:prstGeom>
          <a:noFill/>
        </p:spPr>
        <p:txBody>
          <a:bodyPr wrap="square" rtlCol="0">
            <a:spAutoFit/>
          </a:bodyPr>
          <a:lstStyle/>
          <a:p>
            <a:pPr>
              <a:defRPr/>
            </a:pPr>
            <a:r>
              <a:rPr lang="en-GB" sz="2400" dirty="0" smtClean="0">
                <a:solidFill>
                  <a:srgbClr val="00567D"/>
                </a:solidFill>
                <a:latin typeface="Arial" charset="0"/>
              </a:rPr>
              <a:t>-   Freeboard Allowance for tidal defences - </a:t>
            </a:r>
            <a:r>
              <a:rPr lang="en-GB" sz="2400" i="1" dirty="0" smtClean="0">
                <a:solidFill>
                  <a:srgbClr val="00567D"/>
                </a:solidFill>
                <a:latin typeface="Arial" charset="0"/>
              </a:rPr>
              <a:t>Typically 300mm 		for hard defences 500mm for soft defences</a:t>
            </a:r>
            <a:endParaRPr lang="en-GB" sz="2400" i="1" dirty="0">
              <a:solidFill>
                <a:srgbClr val="00567D"/>
              </a:solidFill>
              <a:latin typeface="Arial" charset="0"/>
            </a:endParaRPr>
          </a:p>
        </p:txBody>
      </p:sp>
      <p:sp>
        <p:nvSpPr>
          <p:cNvPr id="12" name="TextBox 11"/>
          <p:cNvSpPr txBox="1"/>
          <p:nvPr/>
        </p:nvSpPr>
        <p:spPr>
          <a:xfrm>
            <a:off x="250152" y="5013176"/>
            <a:ext cx="8893848" cy="830997"/>
          </a:xfrm>
          <a:prstGeom prst="rect">
            <a:avLst/>
          </a:prstGeom>
          <a:noFill/>
        </p:spPr>
        <p:txBody>
          <a:bodyPr wrap="square" rtlCol="0">
            <a:spAutoFit/>
          </a:bodyPr>
          <a:lstStyle/>
          <a:p>
            <a:pPr>
              <a:defRPr/>
            </a:pPr>
            <a:r>
              <a:rPr lang="en-GB" sz="2400" dirty="0">
                <a:solidFill>
                  <a:srgbClr val="00567D"/>
                </a:solidFill>
                <a:latin typeface="Arial" charset="0"/>
              </a:rPr>
              <a:t>-  </a:t>
            </a:r>
            <a:r>
              <a:rPr lang="en-GB" sz="2400" dirty="0" smtClean="0">
                <a:solidFill>
                  <a:srgbClr val="00567D"/>
                </a:solidFill>
                <a:latin typeface="Arial" charset="0"/>
              </a:rPr>
              <a:t>Considerations </a:t>
            </a:r>
            <a:r>
              <a:rPr lang="en-GB" sz="2400" dirty="0">
                <a:solidFill>
                  <a:srgbClr val="00567D"/>
                </a:solidFill>
                <a:latin typeface="Arial" charset="0"/>
              </a:rPr>
              <a:t>of defence failure &amp; surface water/pluvial </a:t>
            </a:r>
            <a:r>
              <a:rPr lang="en-GB" sz="2400" dirty="0" smtClean="0">
                <a:solidFill>
                  <a:srgbClr val="00567D"/>
                </a:solidFill>
                <a:latin typeface="Arial" charset="0"/>
              </a:rPr>
              <a:t>				ponding </a:t>
            </a:r>
            <a:r>
              <a:rPr lang="en-GB" sz="2400" dirty="0">
                <a:solidFill>
                  <a:srgbClr val="00567D"/>
                </a:solidFill>
                <a:latin typeface="Arial" charset="0"/>
              </a:rPr>
              <a:t>- </a:t>
            </a:r>
            <a:r>
              <a:rPr lang="en-GB" sz="2400" i="1" dirty="0">
                <a:solidFill>
                  <a:srgbClr val="00567D"/>
                </a:solidFill>
                <a:latin typeface="Arial" charset="0"/>
              </a:rPr>
              <a:t>drainage/removal of ponding</a:t>
            </a:r>
          </a:p>
        </p:txBody>
      </p:sp>
      <p:sp>
        <p:nvSpPr>
          <p:cNvPr id="13" name="TextBox 12"/>
          <p:cNvSpPr txBox="1"/>
          <p:nvPr/>
        </p:nvSpPr>
        <p:spPr>
          <a:xfrm>
            <a:off x="250152" y="5844173"/>
            <a:ext cx="8705725" cy="830997"/>
          </a:xfrm>
          <a:prstGeom prst="rect">
            <a:avLst/>
          </a:prstGeom>
          <a:noFill/>
        </p:spPr>
        <p:txBody>
          <a:bodyPr wrap="square" rtlCol="0">
            <a:spAutoFit/>
          </a:bodyPr>
          <a:lstStyle/>
          <a:p>
            <a:pPr marL="342900" indent="-342900">
              <a:buFontTx/>
              <a:buChar char="-"/>
              <a:defRPr/>
            </a:pPr>
            <a:r>
              <a:rPr lang="en-GB" sz="2400" dirty="0">
                <a:solidFill>
                  <a:srgbClr val="00567D"/>
                </a:solidFill>
                <a:latin typeface="Arial" charset="0"/>
              </a:rPr>
              <a:t> </a:t>
            </a:r>
            <a:r>
              <a:rPr lang="en-GB" sz="2400" dirty="0" smtClean="0">
                <a:solidFill>
                  <a:srgbClr val="00567D"/>
                </a:solidFill>
                <a:latin typeface="Arial" charset="0"/>
              </a:rPr>
              <a:t>Minimum desired height – 1.2m to avoid being</a:t>
            </a:r>
          </a:p>
          <a:p>
            <a:pPr>
              <a:defRPr/>
            </a:pPr>
            <a:r>
              <a:rPr lang="en-GB" sz="2400" dirty="0" smtClean="0">
                <a:solidFill>
                  <a:srgbClr val="00567D"/>
                </a:solidFill>
                <a:latin typeface="Arial" charset="0"/>
              </a:rPr>
              <a:t>					a tripping hazard</a:t>
            </a:r>
            <a:endParaRPr lang="en-GB" sz="2400" dirty="0">
              <a:solidFill>
                <a:srgbClr val="00567D"/>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Technical </a:t>
            </a:r>
            <a:r>
              <a:rPr lang="en-GB" sz="2800" dirty="0" smtClean="0"/>
              <a:t>Considerations</a:t>
            </a:r>
          </a:p>
        </p:txBody>
      </p:sp>
      <p:sp>
        <p:nvSpPr>
          <p:cNvPr id="17411" name="Title 1"/>
          <p:cNvSpPr txBox="1">
            <a:spLocks/>
          </p:cNvSpPr>
          <p:nvPr/>
        </p:nvSpPr>
        <p:spPr bwMode="auto">
          <a:xfrm>
            <a:off x="358775" y="1139825"/>
            <a:ext cx="8642350" cy="423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marL="457200" indent="-457200">
              <a:defRPr sz="2300">
                <a:solidFill>
                  <a:srgbClr val="003B5A"/>
                </a:solidFill>
                <a:latin typeface="Arial" pitchFamily="34" charset="0"/>
                <a:ea typeface="ＭＳ Ｐゴシック" pitchFamily="34" charset="-128"/>
              </a:defRPr>
            </a:lvl1pPr>
            <a:lvl2pPr marL="742950" indent="-285750">
              <a:defRPr sz="2300">
                <a:solidFill>
                  <a:srgbClr val="003B5A"/>
                </a:solidFill>
                <a:latin typeface="Arial" pitchFamily="34" charset="0"/>
                <a:ea typeface="ＭＳ Ｐゴシック" pitchFamily="34" charset="-128"/>
              </a:defRPr>
            </a:lvl2pPr>
            <a:lvl3pPr marL="1143000" indent="-228600">
              <a:defRPr sz="2300">
                <a:solidFill>
                  <a:srgbClr val="003B5A"/>
                </a:solidFill>
                <a:latin typeface="Arial" pitchFamily="34" charset="0"/>
                <a:ea typeface="ＭＳ Ｐゴシック" pitchFamily="34" charset="-128"/>
              </a:defRPr>
            </a:lvl3pPr>
            <a:lvl4pPr marL="1600200" indent="-228600">
              <a:defRPr sz="2300">
                <a:solidFill>
                  <a:srgbClr val="003B5A"/>
                </a:solidFill>
                <a:latin typeface="Arial" pitchFamily="34" charset="0"/>
                <a:ea typeface="ＭＳ Ｐゴシック" pitchFamily="34" charset="-128"/>
              </a:defRPr>
            </a:lvl4pPr>
            <a:lvl5pPr marL="2057400" indent="-228600">
              <a:defRPr sz="2300">
                <a:solidFill>
                  <a:srgbClr val="003B5A"/>
                </a:solidFill>
                <a:latin typeface="Arial" pitchFamily="34" charset="0"/>
                <a:ea typeface="ＭＳ Ｐゴシック" pitchFamily="34" charset="-128"/>
              </a:defRPr>
            </a:lvl5pPr>
            <a:lvl6pPr marL="25146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6pPr>
            <a:lvl7pPr marL="29718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7pPr>
            <a:lvl8pPr marL="34290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8pPr>
            <a:lvl9pPr marL="38862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9pPr>
          </a:lstStyle>
          <a:p>
            <a:pPr>
              <a:buFont typeface="Arial" pitchFamily="34" charset="0"/>
              <a:buChar char="•"/>
            </a:pPr>
            <a:r>
              <a:rPr lang="en-GB" sz="2400" dirty="0">
                <a:solidFill>
                  <a:srgbClr val="00567D"/>
                </a:solidFill>
              </a:rPr>
              <a:t>Defences must withstand design still water levels &amp; </a:t>
            </a:r>
            <a:r>
              <a:rPr lang="en-GB" sz="2400" dirty="0" smtClean="0">
                <a:solidFill>
                  <a:srgbClr val="00567D"/>
                </a:solidFill>
              </a:rPr>
              <a:t>wave </a:t>
            </a:r>
            <a:r>
              <a:rPr lang="en-GB" sz="2400" dirty="0">
                <a:solidFill>
                  <a:srgbClr val="00567D"/>
                </a:solidFill>
              </a:rPr>
              <a:t>loading impacts </a:t>
            </a:r>
          </a:p>
          <a:p>
            <a:pPr>
              <a:buFont typeface="Arial" pitchFamily="34" charset="0"/>
              <a:buChar char="•"/>
            </a:pPr>
            <a:r>
              <a:rPr lang="en-GB" sz="2400" dirty="0">
                <a:solidFill>
                  <a:srgbClr val="00567D"/>
                </a:solidFill>
              </a:rPr>
              <a:t>No or minimal human intervention required for scheme to operate during any flood event.  </a:t>
            </a:r>
          </a:p>
          <a:p>
            <a:pPr>
              <a:buFont typeface="Arial" pitchFamily="34" charset="0"/>
              <a:buChar char="•"/>
            </a:pPr>
            <a:r>
              <a:rPr lang="en-GB" sz="2400" dirty="0">
                <a:solidFill>
                  <a:srgbClr val="00567D"/>
                </a:solidFill>
              </a:rPr>
              <a:t>Provide acceptable overtopping rates of </a:t>
            </a:r>
            <a:r>
              <a:rPr lang="en-GB" sz="2400" dirty="0" smtClean="0">
                <a:solidFill>
                  <a:srgbClr val="00567D"/>
                </a:solidFill>
              </a:rPr>
              <a:t>~0.1litre/sec/m </a:t>
            </a:r>
            <a:endParaRPr lang="en-GB" sz="2400" dirty="0">
              <a:solidFill>
                <a:srgbClr val="00567D"/>
              </a:solidFill>
            </a:endParaRPr>
          </a:p>
          <a:p>
            <a:pPr>
              <a:buFont typeface="Arial" pitchFamily="34" charset="0"/>
              <a:buChar char="•"/>
            </a:pPr>
            <a:r>
              <a:rPr lang="en-GB" sz="2400" dirty="0">
                <a:solidFill>
                  <a:srgbClr val="00567D"/>
                </a:solidFill>
              </a:rPr>
              <a:t>Low Maintenance</a:t>
            </a:r>
          </a:p>
          <a:p>
            <a:pPr>
              <a:buFont typeface="Arial" pitchFamily="34" charset="0"/>
              <a:buChar char="•"/>
            </a:pPr>
            <a:r>
              <a:rPr lang="en-GB" sz="2400" dirty="0">
                <a:solidFill>
                  <a:srgbClr val="00567D"/>
                </a:solidFill>
              </a:rPr>
              <a:t>Geotechnical considerations</a:t>
            </a:r>
          </a:p>
          <a:p>
            <a:pPr>
              <a:buFont typeface="Arial" pitchFamily="34" charset="0"/>
              <a:buChar char="•"/>
            </a:pPr>
            <a:r>
              <a:rPr lang="en-GB" sz="2400" dirty="0">
                <a:solidFill>
                  <a:srgbClr val="00567D"/>
                </a:solidFill>
              </a:rPr>
              <a:t>Utilities and services such as gas, electric, water, communications.</a:t>
            </a:r>
          </a:p>
          <a:p>
            <a:pPr>
              <a:buFont typeface="Arial" pitchFamily="34" charset="0"/>
              <a:buChar char="•"/>
            </a:pPr>
            <a:r>
              <a:rPr lang="en-GB" sz="2400" dirty="0" err="1">
                <a:solidFill>
                  <a:srgbClr val="00567D"/>
                </a:solidFill>
              </a:rPr>
              <a:t>Buildabillity</a:t>
            </a:r>
            <a:endParaRPr lang="en-GB" sz="2400" dirty="0">
              <a:solidFill>
                <a:srgbClr val="00567D"/>
              </a:solidFill>
            </a:endParaRPr>
          </a:p>
          <a:p>
            <a:pPr>
              <a:buFont typeface="Arial" pitchFamily="34" charset="0"/>
              <a:buChar char="•"/>
            </a:pPr>
            <a:r>
              <a:rPr lang="en-GB" sz="2400" dirty="0">
                <a:solidFill>
                  <a:srgbClr val="00567D"/>
                </a:solidFill>
              </a:rPr>
              <a:t>Suitable provision for drainage of surface / rain water,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High Water Level &amp; Waves – Parapet Wall Failure</a:t>
            </a:r>
          </a:p>
        </p:txBody>
      </p:sp>
      <p:pic>
        <p:nvPicPr>
          <p:cNvPr id="18435" name="Picture 5" descr="WsM promenade seawall, 1981"/>
          <p:cNvPicPr>
            <a:picLocks noChangeAspect="1" noChangeArrowheads="1"/>
          </p:cNvPicPr>
          <p:nvPr/>
        </p:nvPicPr>
        <p:blipFill>
          <a:blip r:embed="rId2">
            <a:extLst>
              <a:ext uri="{28A0092B-C50C-407E-A947-70E740481C1C}">
                <a14:useLocalDpi xmlns:a14="http://schemas.microsoft.com/office/drawing/2010/main" xmlns="" val="0"/>
              </a:ext>
            </a:extLst>
          </a:blip>
          <a:srcRect l="19093" t="31091" b="719"/>
          <a:stretch>
            <a:fillRect/>
          </a:stretch>
        </p:blipFill>
        <p:spPr bwMode="auto">
          <a:xfrm>
            <a:off x="585788" y="1592263"/>
            <a:ext cx="5100637" cy="3924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244" name="Picture 6" descr="WsM damage from storm 1981 - 2"/>
          <p:cNvPicPr>
            <a:picLocks noChangeAspect="1" noChangeArrowheads="1"/>
          </p:cNvPicPr>
          <p:nvPr/>
        </p:nvPicPr>
        <p:blipFill>
          <a:blip r:embed="rId3">
            <a:extLst>
              <a:ext uri="{28A0092B-C50C-407E-A947-70E740481C1C}">
                <a14:useLocalDpi xmlns:a14="http://schemas.microsoft.com/office/drawing/2010/main" xmlns="" val="0"/>
              </a:ext>
            </a:extLst>
          </a:blip>
          <a:srcRect l="13326" t="19441" r="1750" b="14188"/>
          <a:stretch>
            <a:fillRect/>
          </a:stretch>
        </p:blipFill>
        <p:spPr bwMode="auto">
          <a:xfrm>
            <a:off x="3024188" y="1876425"/>
            <a:ext cx="5106987" cy="3929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1+#ppt_w/2"/>
                                          </p:val>
                                        </p:tav>
                                        <p:tav tm="100000">
                                          <p:val>
                                            <p:strVal val="#ppt_x"/>
                                          </p:val>
                                        </p:tav>
                                      </p:tavLst>
                                    </p:anim>
                                    <p:anim calcmode="lin" valueType="num">
                                      <p:cBhvr additive="base">
                                        <p:cTn id="8"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z="2800" dirty="0" smtClean="0"/>
              <a:t>Non Technical Consideration</a:t>
            </a:r>
          </a:p>
        </p:txBody>
      </p:sp>
      <p:sp>
        <p:nvSpPr>
          <p:cNvPr id="19459" name="Rectangle 1"/>
          <p:cNvSpPr>
            <a:spLocks noChangeArrowheads="1"/>
          </p:cNvSpPr>
          <p:nvPr/>
        </p:nvSpPr>
        <p:spPr bwMode="auto">
          <a:xfrm>
            <a:off x="684213" y="1665288"/>
            <a:ext cx="76676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dirty="0" smtClean="0">
                <a:solidFill>
                  <a:srgbClr val="00567D"/>
                </a:solidFill>
              </a:rPr>
              <a:t>Landscape</a:t>
            </a:r>
            <a:endParaRPr lang="en-GB" sz="2800" dirty="0">
              <a:solidFill>
                <a:srgbClr val="00567D"/>
              </a:solidFill>
            </a:endParaRPr>
          </a:p>
        </p:txBody>
      </p:sp>
      <p:sp>
        <p:nvSpPr>
          <p:cNvPr id="4" name="Rectangle 1"/>
          <p:cNvSpPr>
            <a:spLocks noChangeArrowheads="1"/>
          </p:cNvSpPr>
          <p:nvPr/>
        </p:nvSpPr>
        <p:spPr bwMode="auto">
          <a:xfrm>
            <a:off x="697735" y="2653752"/>
            <a:ext cx="76676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dirty="0" smtClean="0">
                <a:solidFill>
                  <a:srgbClr val="00567D"/>
                </a:solidFill>
              </a:rPr>
              <a:t>Amenity</a:t>
            </a:r>
          </a:p>
        </p:txBody>
      </p:sp>
      <p:sp>
        <p:nvSpPr>
          <p:cNvPr id="5" name="Rectangle 1"/>
          <p:cNvSpPr>
            <a:spLocks noChangeArrowheads="1"/>
          </p:cNvSpPr>
          <p:nvPr/>
        </p:nvSpPr>
        <p:spPr bwMode="auto">
          <a:xfrm>
            <a:off x="697735" y="2188508"/>
            <a:ext cx="76676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dirty="0" smtClean="0">
                <a:solidFill>
                  <a:srgbClr val="00567D"/>
                </a:solidFill>
              </a:rPr>
              <a:t>Aesthetics</a:t>
            </a:r>
            <a:endParaRPr lang="en-GB" sz="2800" dirty="0">
              <a:solidFill>
                <a:srgbClr val="00567D"/>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1531" y="476250"/>
            <a:ext cx="8316913" cy="539750"/>
          </a:xfrm>
        </p:spPr>
        <p:txBody>
          <a:bodyPr/>
          <a:lstStyle/>
          <a:p>
            <a:r>
              <a:rPr lang="en-GB" sz="2800" b="1" dirty="0" smtClean="0"/>
              <a:t>Royal HaskoningDHV – </a:t>
            </a:r>
            <a:r>
              <a:rPr lang="en-GB" sz="2800" dirty="0" smtClean="0"/>
              <a:t>assistance to DCC</a:t>
            </a:r>
          </a:p>
        </p:txBody>
      </p:sp>
      <p:sp>
        <p:nvSpPr>
          <p:cNvPr id="3" name="Title 1"/>
          <p:cNvSpPr txBox="1">
            <a:spLocks/>
          </p:cNvSpPr>
          <p:nvPr/>
        </p:nvSpPr>
        <p:spPr bwMode="auto">
          <a:xfrm>
            <a:off x="251520" y="1052736"/>
            <a:ext cx="8604956" cy="756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00567D"/>
                </a:solidFill>
                <a:latin typeface="+mn-lt"/>
                <a:ea typeface="+mj-ea"/>
                <a:cs typeface="+mj-cs"/>
              </a:defRPr>
            </a:lvl1pPr>
            <a:lvl2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5pPr>
            <a:lvl6pPr marL="4572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6pPr>
            <a:lvl7pPr marL="9144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7pPr>
            <a:lvl8pPr marL="13716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8pPr>
            <a:lvl9pPr marL="18288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9pPr>
          </a:lstStyle>
          <a:p>
            <a:r>
              <a:rPr lang="en-GB" sz="2400" b="1" dirty="0" smtClean="0"/>
              <a:t>Dublin Coastal Flooding Protection Project (DCFPP) - </a:t>
            </a:r>
          </a:p>
          <a:p>
            <a:r>
              <a:rPr lang="en-GB" sz="2400" b="1" dirty="0" smtClean="0"/>
              <a:t>April 2005</a:t>
            </a:r>
            <a:endParaRPr lang="en-GB" sz="2400" dirty="0" smtClean="0"/>
          </a:p>
        </p:txBody>
      </p:sp>
      <p:sp>
        <p:nvSpPr>
          <p:cNvPr id="5" name="Title 1"/>
          <p:cNvSpPr txBox="1">
            <a:spLocks/>
          </p:cNvSpPr>
          <p:nvPr/>
        </p:nvSpPr>
        <p:spPr bwMode="auto">
          <a:xfrm>
            <a:off x="244116" y="1838446"/>
            <a:ext cx="8604956" cy="115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00567D"/>
                </a:solidFill>
                <a:latin typeface="+mn-lt"/>
                <a:ea typeface="+mj-ea"/>
                <a:cs typeface="+mj-cs"/>
              </a:defRPr>
            </a:lvl1pPr>
            <a:lvl2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5pPr>
            <a:lvl6pPr marL="4572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6pPr>
            <a:lvl7pPr marL="9144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7pPr>
            <a:lvl8pPr marL="13716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8pPr>
            <a:lvl9pPr marL="18288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9pPr>
          </a:lstStyle>
          <a:p>
            <a:r>
              <a:rPr lang="en-GB" sz="2400" i="1" dirty="0" smtClean="0"/>
              <a:t>This was a strategic examination of the risk of tidal flooding to various frontages in Dublin Bay, outlining some potential solutions for the Clontarf frontage</a:t>
            </a:r>
            <a:r>
              <a:rPr lang="en-GB" sz="2400" dirty="0" smtClean="0"/>
              <a:t>.</a:t>
            </a:r>
          </a:p>
        </p:txBody>
      </p:sp>
      <p:sp>
        <p:nvSpPr>
          <p:cNvPr id="6" name="Title 1"/>
          <p:cNvSpPr txBox="1">
            <a:spLocks/>
          </p:cNvSpPr>
          <p:nvPr/>
        </p:nvSpPr>
        <p:spPr bwMode="auto">
          <a:xfrm>
            <a:off x="215516" y="3176972"/>
            <a:ext cx="8604956"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00567D"/>
                </a:solidFill>
                <a:latin typeface="+mn-lt"/>
                <a:ea typeface="+mj-ea"/>
                <a:cs typeface="+mj-cs"/>
              </a:defRPr>
            </a:lvl1pPr>
            <a:lvl2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5pPr>
            <a:lvl6pPr marL="4572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6pPr>
            <a:lvl7pPr marL="9144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7pPr>
            <a:lvl8pPr marL="13716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8pPr>
            <a:lvl9pPr marL="18288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9pPr>
          </a:lstStyle>
          <a:p>
            <a:r>
              <a:rPr lang="en-IE" sz="2400" b="1" dirty="0"/>
              <a:t>Tidal surge early warning system</a:t>
            </a:r>
            <a:endParaRPr lang="en-GB" sz="2400" b="1" dirty="0"/>
          </a:p>
        </p:txBody>
      </p:sp>
      <p:sp>
        <p:nvSpPr>
          <p:cNvPr id="7" name="Title 1"/>
          <p:cNvSpPr txBox="1">
            <a:spLocks/>
          </p:cNvSpPr>
          <p:nvPr/>
        </p:nvSpPr>
        <p:spPr bwMode="auto">
          <a:xfrm>
            <a:off x="179512" y="3825044"/>
            <a:ext cx="8604956"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00567D"/>
                </a:solidFill>
                <a:latin typeface="+mn-lt"/>
                <a:ea typeface="+mj-ea"/>
                <a:cs typeface="+mj-cs"/>
              </a:defRPr>
            </a:lvl1pPr>
            <a:lvl2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5pPr>
            <a:lvl6pPr marL="4572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6pPr>
            <a:lvl7pPr marL="9144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7pPr>
            <a:lvl8pPr marL="13716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8pPr>
            <a:lvl9pPr marL="18288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9pPr>
          </a:lstStyle>
          <a:p>
            <a:r>
              <a:rPr lang="en-IE" sz="2400" b="1" dirty="0"/>
              <a:t>Flood mapping</a:t>
            </a:r>
            <a:endParaRPr lang="en-GB" sz="2400" b="1" dirty="0"/>
          </a:p>
        </p:txBody>
      </p:sp>
      <p:sp>
        <p:nvSpPr>
          <p:cNvPr id="8" name="Title 1"/>
          <p:cNvSpPr txBox="1">
            <a:spLocks/>
          </p:cNvSpPr>
          <p:nvPr/>
        </p:nvSpPr>
        <p:spPr bwMode="auto">
          <a:xfrm>
            <a:off x="179512" y="4509120"/>
            <a:ext cx="8604956"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00567D"/>
                </a:solidFill>
                <a:latin typeface="+mn-lt"/>
                <a:ea typeface="+mj-ea"/>
                <a:cs typeface="+mj-cs"/>
              </a:defRPr>
            </a:lvl1pPr>
            <a:lvl2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5pPr>
            <a:lvl6pPr marL="4572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6pPr>
            <a:lvl7pPr marL="9144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7pPr>
            <a:lvl8pPr marL="13716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8pPr>
            <a:lvl9pPr marL="18288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9pPr>
          </a:lstStyle>
          <a:p>
            <a:r>
              <a:rPr lang="en-GB" sz="2400" b="1" dirty="0" smtClean="0"/>
              <a:t>Developed Design Criteria for Option 5 - 2006</a:t>
            </a:r>
            <a:endParaRPr lang="en-GB" sz="2400" dirty="0" smtClean="0"/>
          </a:p>
        </p:txBody>
      </p:sp>
      <p:sp>
        <p:nvSpPr>
          <p:cNvPr id="9" name="Title 1"/>
          <p:cNvSpPr txBox="1">
            <a:spLocks/>
          </p:cNvSpPr>
          <p:nvPr/>
        </p:nvSpPr>
        <p:spPr bwMode="auto">
          <a:xfrm>
            <a:off x="179512" y="5085184"/>
            <a:ext cx="8604956"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00567D"/>
                </a:solidFill>
                <a:latin typeface="+mn-lt"/>
                <a:ea typeface="+mj-ea"/>
                <a:cs typeface="+mj-cs"/>
              </a:defRPr>
            </a:lvl1pPr>
            <a:lvl2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5pPr>
            <a:lvl6pPr marL="4572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6pPr>
            <a:lvl7pPr marL="9144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7pPr>
            <a:lvl8pPr marL="13716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8pPr>
            <a:lvl9pPr marL="18288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9pPr>
          </a:lstStyle>
          <a:p>
            <a:r>
              <a:rPr lang="en-GB" sz="2400" b="1" dirty="0" smtClean="0"/>
              <a:t>Benefit Cost Analysis - 2009</a:t>
            </a:r>
            <a:endParaRPr lang="en-GB" sz="2400" dirty="0" smtClean="0"/>
          </a:p>
        </p:txBody>
      </p:sp>
      <p:sp>
        <p:nvSpPr>
          <p:cNvPr id="10" name="Title 1"/>
          <p:cNvSpPr txBox="1">
            <a:spLocks/>
          </p:cNvSpPr>
          <p:nvPr/>
        </p:nvSpPr>
        <p:spPr bwMode="auto">
          <a:xfrm>
            <a:off x="179512" y="5589240"/>
            <a:ext cx="8604956" cy="7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00567D"/>
                </a:solidFill>
                <a:latin typeface="+mn-lt"/>
                <a:ea typeface="+mj-ea"/>
                <a:cs typeface="+mj-cs"/>
              </a:defRPr>
            </a:lvl1pPr>
            <a:lvl2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3200">
                <a:solidFill>
                  <a:srgbClr val="00567D"/>
                </a:solidFill>
                <a:latin typeface="Arial" pitchFamily="34" charset="0"/>
                <a:ea typeface="ＭＳ Ｐゴシック" charset="-128"/>
                <a:cs typeface="ＭＳ Ｐゴシック" charset="-128"/>
              </a:defRPr>
            </a:lvl5pPr>
            <a:lvl6pPr marL="4572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6pPr>
            <a:lvl7pPr marL="9144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7pPr>
            <a:lvl8pPr marL="13716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8pPr>
            <a:lvl9pPr marL="1828800" algn="l" rtl="0" eaLnBrk="0" fontAlgn="base" hangingPunct="0">
              <a:spcBef>
                <a:spcPct val="0"/>
              </a:spcBef>
              <a:spcAft>
                <a:spcPct val="0"/>
              </a:spcAft>
              <a:defRPr sz="3200">
                <a:solidFill>
                  <a:srgbClr val="003B5A"/>
                </a:solidFill>
                <a:latin typeface="TheSans 6-SemiBold" charset="0"/>
                <a:ea typeface="ＭＳ Ｐゴシック" charset="-128"/>
                <a:cs typeface="ＭＳ Ｐゴシック" charset="-128"/>
              </a:defRPr>
            </a:lvl9pPr>
          </a:lstStyle>
          <a:p>
            <a:r>
              <a:rPr lang="en-GB" sz="2400" b="1" dirty="0" smtClean="0"/>
              <a:t>Workshop Presentation - 2012 </a:t>
            </a:r>
            <a:r>
              <a:rPr lang="en-GB" sz="2400" i="1" dirty="0" smtClean="0"/>
              <a:t>Considering up to date data regarding climate change</a:t>
            </a:r>
            <a:r>
              <a:rPr lang="en-GB" sz="2400" b="1" dirty="0" smtClean="0"/>
              <a:t> </a:t>
            </a:r>
            <a:endParaRPr lang="en-GB" sz="2400" dirty="0" smtClean="0"/>
          </a:p>
        </p:txBody>
      </p:sp>
    </p:spTree>
    <p:extLst>
      <p:ext uri="{BB962C8B-B14F-4D97-AF65-F5344CB8AC3E}">
        <p14:creationId xmlns:p14="http://schemas.microsoft.com/office/powerpoint/2010/main" xmlns="" val="1119704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z="2800" b="1" dirty="0" smtClean="0"/>
              <a:t>Re-cap</a:t>
            </a:r>
          </a:p>
        </p:txBody>
      </p:sp>
      <p:sp>
        <p:nvSpPr>
          <p:cNvPr id="19459" name="Rectangle 1"/>
          <p:cNvSpPr>
            <a:spLocks noChangeArrowheads="1"/>
          </p:cNvSpPr>
          <p:nvPr/>
        </p:nvSpPr>
        <p:spPr bwMode="auto">
          <a:xfrm>
            <a:off x="143508" y="1109185"/>
            <a:ext cx="76676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b="1" dirty="0" smtClean="0">
                <a:solidFill>
                  <a:srgbClr val="00567D"/>
                </a:solidFill>
              </a:rPr>
              <a:t>Design Still Water Level</a:t>
            </a:r>
            <a:r>
              <a:rPr lang="en-GB" sz="2800" dirty="0" smtClean="0">
                <a:solidFill>
                  <a:srgbClr val="00567D"/>
                </a:solidFill>
              </a:rPr>
              <a:t>, comprises;</a:t>
            </a:r>
            <a:endParaRPr lang="en-GB" sz="2800" dirty="0">
              <a:solidFill>
                <a:srgbClr val="00567D"/>
              </a:solidFill>
            </a:endParaRPr>
          </a:p>
        </p:txBody>
      </p:sp>
      <p:sp>
        <p:nvSpPr>
          <p:cNvPr id="4" name="Rectangle 1"/>
          <p:cNvSpPr>
            <a:spLocks noChangeArrowheads="1"/>
          </p:cNvSpPr>
          <p:nvPr/>
        </p:nvSpPr>
        <p:spPr bwMode="auto">
          <a:xfrm>
            <a:off x="791580" y="1600227"/>
            <a:ext cx="76676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dirty="0" smtClean="0">
                <a:solidFill>
                  <a:srgbClr val="00567D"/>
                </a:solidFill>
              </a:rPr>
              <a:t>Astronomical tides</a:t>
            </a:r>
            <a:endParaRPr lang="en-GB" sz="2400" dirty="0">
              <a:solidFill>
                <a:srgbClr val="00567D"/>
              </a:solidFill>
            </a:endParaRPr>
          </a:p>
        </p:txBody>
      </p:sp>
      <p:sp>
        <p:nvSpPr>
          <p:cNvPr id="5" name="Rectangle 1"/>
          <p:cNvSpPr>
            <a:spLocks noChangeArrowheads="1"/>
          </p:cNvSpPr>
          <p:nvPr/>
        </p:nvSpPr>
        <p:spPr bwMode="auto">
          <a:xfrm>
            <a:off x="827584" y="4529543"/>
            <a:ext cx="87849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2400" dirty="0" smtClean="0">
                <a:solidFill>
                  <a:srgbClr val="00567D"/>
                </a:solidFill>
              </a:rPr>
              <a:t>Probability </a:t>
            </a:r>
            <a:r>
              <a:rPr lang="en-GB" sz="2400" b="1" dirty="0" smtClean="0">
                <a:solidFill>
                  <a:srgbClr val="00567D"/>
                </a:solidFill>
              </a:rPr>
              <a:t>0.5% AEP   </a:t>
            </a:r>
            <a:r>
              <a:rPr lang="en-GB" sz="2400" dirty="0" smtClean="0">
                <a:solidFill>
                  <a:srgbClr val="00567D"/>
                </a:solidFill>
              </a:rPr>
              <a:t>(1 in 200yr) - insurance implications</a:t>
            </a:r>
            <a:endParaRPr lang="en-GB" sz="2400" dirty="0">
              <a:solidFill>
                <a:srgbClr val="00567D"/>
              </a:solidFill>
            </a:endParaRPr>
          </a:p>
        </p:txBody>
      </p:sp>
      <p:sp>
        <p:nvSpPr>
          <p:cNvPr id="6" name="Rectangle 1"/>
          <p:cNvSpPr>
            <a:spLocks noChangeArrowheads="1"/>
          </p:cNvSpPr>
          <p:nvPr/>
        </p:nvSpPr>
        <p:spPr bwMode="auto">
          <a:xfrm>
            <a:off x="196764" y="2535036"/>
            <a:ext cx="76676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b="1" dirty="0" smtClean="0">
                <a:solidFill>
                  <a:srgbClr val="00567D"/>
                </a:solidFill>
              </a:rPr>
              <a:t>Wave Height allowance</a:t>
            </a:r>
            <a:endParaRPr lang="en-GB" sz="2800" b="1" dirty="0">
              <a:solidFill>
                <a:srgbClr val="00567D"/>
              </a:solidFill>
            </a:endParaRPr>
          </a:p>
        </p:txBody>
      </p:sp>
      <p:sp>
        <p:nvSpPr>
          <p:cNvPr id="7" name="Rectangle 1"/>
          <p:cNvSpPr>
            <a:spLocks noChangeArrowheads="1"/>
          </p:cNvSpPr>
          <p:nvPr/>
        </p:nvSpPr>
        <p:spPr bwMode="auto">
          <a:xfrm>
            <a:off x="144735" y="4006323"/>
            <a:ext cx="76676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b="1" dirty="0" smtClean="0">
                <a:solidFill>
                  <a:srgbClr val="00567D"/>
                </a:solidFill>
              </a:rPr>
              <a:t>Combined Effects – Joint Probability</a:t>
            </a:r>
            <a:endParaRPr lang="en-GB" sz="2800" b="1" dirty="0">
              <a:solidFill>
                <a:srgbClr val="00567D"/>
              </a:solidFill>
            </a:endParaRPr>
          </a:p>
        </p:txBody>
      </p:sp>
      <p:sp>
        <p:nvSpPr>
          <p:cNvPr id="8" name="Rectangle 1"/>
          <p:cNvSpPr>
            <a:spLocks noChangeArrowheads="1"/>
          </p:cNvSpPr>
          <p:nvPr/>
        </p:nvSpPr>
        <p:spPr bwMode="auto">
          <a:xfrm>
            <a:off x="800944" y="2068230"/>
            <a:ext cx="76676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dirty="0" smtClean="0">
                <a:solidFill>
                  <a:srgbClr val="00567D"/>
                </a:solidFill>
              </a:rPr>
              <a:t>Surge component is added (or subtracted) to </a:t>
            </a:r>
            <a:r>
              <a:rPr lang="en-GB" sz="2400" dirty="0" err="1" smtClean="0">
                <a:solidFill>
                  <a:srgbClr val="00567D"/>
                </a:solidFill>
              </a:rPr>
              <a:t>astro</a:t>
            </a:r>
            <a:r>
              <a:rPr lang="en-GB" sz="2400" dirty="0" smtClean="0">
                <a:solidFill>
                  <a:srgbClr val="00567D"/>
                </a:solidFill>
              </a:rPr>
              <a:t> tide</a:t>
            </a:r>
            <a:endParaRPr lang="en-GB" sz="2400" dirty="0">
              <a:solidFill>
                <a:srgbClr val="00567D"/>
              </a:solidFill>
            </a:endParaRPr>
          </a:p>
        </p:txBody>
      </p:sp>
      <p:sp>
        <p:nvSpPr>
          <p:cNvPr id="9" name="Rectangle 1"/>
          <p:cNvSpPr>
            <a:spLocks noChangeArrowheads="1"/>
          </p:cNvSpPr>
          <p:nvPr/>
        </p:nvSpPr>
        <p:spPr bwMode="auto">
          <a:xfrm>
            <a:off x="130605" y="4994702"/>
            <a:ext cx="76676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smtClean="0">
                <a:solidFill>
                  <a:srgbClr val="00567D"/>
                </a:solidFill>
              </a:rPr>
              <a:t>OPW Guidance</a:t>
            </a:r>
            <a:endParaRPr lang="en-GB" sz="2400" b="1" dirty="0">
              <a:solidFill>
                <a:srgbClr val="00567D"/>
              </a:solidFill>
            </a:endParaRPr>
          </a:p>
        </p:txBody>
      </p:sp>
      <p:sp>
        <p:nvSpPr>
          <p:cNvPr id="10" name="Rectangle 1"/>
          <p:cNvSpPr>
            <a:spLocks noChangeArrowheads="1"/>
          </p:cNvSpPr>
          <p:nvPr/>
        </p:nvSpPr>
        <p:spPr bwMode="auto">
          <a:xfrm>
            <a:off x="791579" y="3078970"/>
            <a:ext cx="76676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dirty="0" smtClean="0">
                <a:solidFill>
                  <a:srgbClr val="00567D"/>
                </a:solidFill>
              </a:rPr>
              <a:t>Meteorological effects</a:t>
            </a:r>
            <a:endParaRPr lang="en-GB" sz="2400" dirty="0">
              <a:solidFill>
                <a:srgbClr val="00567D"/>
              </a:solidFill>
            </a:endParaRPr>
          </a:p>
        </p:txBody>
      </p:sp>
      <p:sp>
        <p:nvSpPr>
          <p:cNvPr id="11" name="Rectangle 1"/>
          <p:cNvSpPr>
            <a:spLocks noChangeArrowheads="1"/>
          </p:cNvSpPr>
          <p:nvPr/>
        </p:nvSpPr>
        <p:spPr bwMode="auto">
          <a:xfrm>
            <a:off x="842233" y="3558557"/>
            <a:ext cx="76676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dirty="0" smtClean="0">
                <a:solidFill>
                  <a:srgbClr val="00567D"/>
                </a:solidFill>
              </a:rPr>
              <a:t>Overtopping allowance </a:t>
            </a:r>
            <a:endParaRPr lang="en-GB" sz="2400" dirty="0">
              <a:solidFill>
                <a:srgbClr val="00567D"/>
              </a:solidFill>
            </a:endParaRPr>
          </a:p>
        </p:txBody>
      </p:sp>
      <p:sp>
        <p:nvSpPr>
          <p:cNvPr id="12" name="Rectangle 1"/>
          <p:cNvSpPr>
            <a:spLocks noChangeArrowheads="1"/>
          </p:cNvSpPr>
          <p:nvPr/>
        </p:nvSpPr>
        <p:spPr bwMode="auto">
          <a:xfrm>
            <a:off x="107504" y="5415607"/>
            <a:ext cx="76676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smtClean="0">
                <a:solidFill>
                  <a:srgbClr val="00567D"/>
                </a:solidFill>
              </a:rPr>
              <a:t>Climate change</a:t>
            </a:r>
            <a:endParaRPr lang="en-GB" sz="2400" b="1" dirty="0">
              <a:solidFill>
                <a:srgbClr val="00567D"/>
              </a:solidFill>
            </a:endParaRPr>
          </a:p>
        </p:txBody>
      </p:sp>
      <p:sp>
        <p:nvSpPr>
          <p:cNvPr id="13" name="Rectangle 1"/>
          <p:cNvSpPr>
            <a:spLocks noChangeArrowheads="1"/>
          </p:cNvSpPr>
          <p:nvPr/>
        </p:nvSpPr>
        <p:spPr bwMode="auto">
          <a:xfrm>
            <a:off x="107504" y="5847655"/>
            <a:ext cx="76676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smtClean="0">
                <a:solidFill>
                  <a:srgbClr val="00567D"/>
                </a:solidFill>
              </a:rPr>
              <a:t>Technical considerations e.g. freeboard</a:t>
            </a:r>
            <a:endParaRPr lang="en-GB" sz="2400" b="1" dirty="0">
              <a:solidFill>
                <a:srgbClr val="00567D"/>
              </a:solidFill>
            </a:endParaRPr>
          </a:p>
        </p:txBody>
      </p:sp>
    </p:spTree>
    <p:extLst>
      <p:ext uri="{BB962C8B-B14F-4D97-AF65-F5344CB8AC3E}">
        <p14:creationId xmlns:p14="http://schemas.microsoft.com/office/powerpoint/2010/main" xmlns="" val="113553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t>Pulling the components together</a:t>
            </a:r>
          </a:p>
        </p:txBody>
      </p:sp>
      <p:sp>
        <p:nvSpPr>
          <p:cNvPr id="21507" name="Rectangle 3"/>
          <p:cNvSpPr>
            <a:spLocks noChangeArrowheads="1"/>
          </p:cNvSpPr>
          <p:nvPr/>
        </p:nvSpPr>
        <p:spPr bwMode="auto">
          <a:xfrm>
            <a:off x="555625" y="4213225"/>
            <a:ext cx="39449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a:solidFill>
                  <a:srgbClr val="00567D"/>
                </a:solidFill>
              </a:rPr>
              <a:t>2.  Wave height allowance </a:t>
            </a:r>
          </a:p>
        </p:txBody>
      </p:sp>
      <p:sp>
        <p:nvSpPr>
          <p:cNvPr id="21508" name="Rectangle 4"/>
          <p:cNvSpPr>
            <a:spLocks noChangeArrowheads="1"/>
          </p:cNvSpPr>
          <p:nvPr/>
        </p:nvSpPr>
        <p:spPr bwMode="auto">
          <a:xfrm>
            <a:off x="555625" y="2806700"/>
            <a:ext cx="41116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a:solidFill>
                  <a:srgbClr val="00567D"/>
                </a:solidFill>
              </a:rPr>
              <a:t>3.  Allowance to control overtopping to an acceptable amount</a:t>
            </a:r>
            <a:endParaRPr lang="en-GB" dirty="0">
              <a:solidFill>
                <a:srgbClr val="00567D"/>
              </a:solidFill>
            </a:endParaRPr>
          </a:p>
        </p:txBody>
      </p:sp>
      <p:sp>
        <p:nvSpPr>
          <p:cNvPr id="21509" name="Rectangle 5"/>
          <p:cNvSpPr>
            <a:spLocks noChangeArrowheads="1"/>
          </p:cNvSpPr>
          <p:nvPr/>
        </p:nvSpPr>
        <p:spPr bwMode="auto">
          <a:xfrm>
            <a:off x="571500" y="5159375"/>
            <a:ext cx="54546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a:solidFill>
                  <a:srgbClr val="00567D"/>
                </a:solidFill>
              </a:rPr>
              <a:t>1.  Design Still Water Level </a:t>
            </a:r>
            <a:endParaRPr lang="en-GB" dirty="0">
              <a:solidFill>
                <a:srgbClr val="00567D"/>
              </a:solidFill>
            </a:endParaRPr>
          </a:p>
        </p:txBody>
      </p:sp>
      <p:sp>
        <p:nvSpPr>
          <p:cNvPr id="21510" name="Rectangle 6"/>
          <p:cNvSpPr>
            <a:spLocks noChangeArrowheads="1"/>
          </p:cNvSpPr>
          <p:nvPr/>
        </p:nvSpPr>
        <p:spPr bwMode="auto">
          <a:xfrm>
            <a:off x="4964113" y="5159375"/>
            <a:ext cx="39449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a:solidFill>
                  <a:srgbClr val="00567D"/>
                </a:solidFill>
              </a:rPr>
              <a:t>~ </a:t>
            </a:r>
            <a:r>
              <a:rPr lang="en-GB" sz="2400" b="1" dirty="0" smtClean="0">
                <a:solidFill>
                  <a:srgbClr val="00567D"/>
                </a:solidFill>
              </a:rPr>
              <a:t>3.17m </a:t>
            </a:r>
            <a:r>
              <a:rPr lang="en-GB" sz="2400" b="1" dirty="0">
                <a:solidFill>
                  <a:srgbClr val="00567D"/>
                </a:solidFill>
              </a:rPr>
              <a:t>ODM </a:t>
            </a:r>
          </a:p>
        </p:txBody>
      </p:sp>
      <p:sp>
        <p:nvSpPr>
          <p:cNvPr id="21511" name="Rectangle 7"/>
          <p:cNvSpPr>
            <a:spLocks noChangeArrowheads="1"/>
          </p:cNvSpPr>
          <p:nvPr/>
        </p:nvSpPr>
        <p:spPr bwMode="auto">
          <a:xfrm>
            <a:off x="4895850" y="4259689"/>
            <a:ext cx="42481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2400" dirty="0">
                <a:solidFill>
                  <a:srgbClr val="00567D"/>
                </a:solidFill>
              </a:rPr>
              <a:t>Varies depending on location say between </a:t>
            </a:r>
            <a:r>
              <a:rPr lang="en-GB" sz="2400" b="1" dirty="0">
                <a:solidFill>
                  <a:srgbClr val="00567D"/>
                </a:solidFill>
              </a:rPr>
              <a:t>0.5 &amp; 1m</a:t>
            </a:r>
          </a:p>
        </p:txBody>
      </p:sp>
      <p:sp>
        <p:nvSpPr>
          <p:cNvPr id="21512" name="Rectangle 8"/>
          <p:cNvSpPr>
            <a:spLocks noChangeArrowheads="1"/>
          </p:cNvSpPr>
          <p:nvPr/>
        </p:nvSpPr>
        <p:spPr bwMode="auto">
          <a:xfrm>
            <a:off x="4956224" y="2822121"/>
            <a:ext cx="394493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dirty="0">
                <a:solidFill>
                  <a:srgbClr val="00567D"/>
                </a:solidFill>
              </a:rPr>
              <a:t>Varies depending on location, say between </a:t>
            </a:r>
            <a:r>
              <a:rPr lang="en-GB" sz="2400" b="1" dirty="0">
                <a:solidFill>
                  <a:srgbClr val="00567D"/>
                </a:solidFill>
              </a:rPr>
              <a:t>0.2 &amp; 0.5m </a:t>
            </a:r>
          </a:p>
        </p:txBody>
      </p:sp>
      <p:sp>
        <p:nvSpPr>
          <p:cNvPr id="21513" name="Rectangle 9"/>
          <p:cNvSpPr>
            <a:spLocks noChangeArrowheads="1"/>
          </p:cNvSpPr>
          <p:nvPr/>
        </p:nvSpPr>
        <p:spPr bwMode="auto">
          <a:xfrm>
            <a:off x="4895851" y="2120106"/>
            <a:ext cx="39449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a:solidFill>
                  <a:srgbClr val="00567D"/>
                </a:solidFill>
              </a:rPr>
              <a:t>0.42m </a:t>
            </a:r>
            <a:r>
              <a:rPr lang="en-GB" sz="2400" i="1" dirty="0">
                <a:solidFill>
                  <a:srgbClr val="00567D"/>
                </a:solidFill>
              </a:rPr>
              <a:t>(2002 to 2035)</a:t>
            </a:r>
          </a:p>
        </p:txBody>
      </p:sp>
      <p:sp>
        <p:nvSpPr>
          <p:cNvPr id="21514" name="Rectangle 10"/>
          <p:cNvSpPr>
            <a:spLocks noChangeArrowheads="1"/>
          </p:cNvSpPr>
          <p:nvPr/>
        </p:nvSpPr>
        <p:spPr bwMode="auto">
          <a:xfrm>
            <a:off x="536575" y="1704975"/>
            <a:ext cx="39449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a:solidFill>
                  <a:srgbClr val="00567D"/>
                </a:solidFill>
              </a:rPr>
              <a:t>4.  Allowance for climate change</a:t>
            </a:r>
          </a:p>
        </p:txBody>
      </p:sp>
      <p:sp>
        <p:nvSpPr>
          <p:cNvPr id="21515" name="Rectangle 11"/>
          <p:cNvSpPr>
            <a:spLocks noChangeArrowheads="1"/>
          </p:cNvSpPr>
          <p:nvPr/>
        </p:nvSpPr>
        <p:spPr bwMode="auto">
          <a:xfrm>
            <a:off x="4895850" y="1676400"/>
            <a:ext cx="39449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a:solidFill>
                  <a:srgbClr val="00567D"/>
                </a:solidFill>
              </a:rPr>
              <a:t>0.88m </a:t>
            </a:r>
            <a:r>
              <a:rPr lang="en-GB" sz="2400" i="1" dirty="0">
                <a:solidFill>
                  <a:srgbClr val="00567D"/>
                </a:solidFill>
              </a:rPr>
              <a:t>(2035 to 2080)</a:t>
            </a:r>
          </a:p>
        </p:txBody>
      </p:sp>
      <p:sp>
        <p:nvSpPr>
          <p:cNvPr id="21516" name="Rectangle 3"/>
          <p:cNvSpPr>
            <a:spLocks noChangeArrowheads="1"/>
          </p:cNvSpPr>
          <p:nvPr/>
        </p:nvSpPr>
        <p:spPr bwMode="auto">
          <a:xfrm>
            <a:off x="587375" y="1052513"/>
            <a:ext cx="39449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a:solidFill>
                  <a:srgbClr val="00567D"/>
                </a:solidFill>
              </a:rPr>
              <a:t>5.  Free board</a:t>
            </a:r>
          </a:p>
        </p:txBody>
      </p:sp>
      <p:sp>
        <p:nvSpPr>
          <p:cNvPr id="21517" name="Rectangle 11"/>
          <p:cNvSpPr>
            <a:spLocks noChangeArrowheads="1"/>
          </p:cNvSpPr>
          <p:nvPr/>
        </p:nvSpPr>
        <p:spPr bwMode="auto">
          <a:xfrm>
            <a:off x="4964112" y="1042988"/>
            <a:ext cx="39449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smtClean="0">
                <a:solidFill>
                  <a:srgbClr val="00567D"/>
                </a:solidFill>
              </a:rPr>
              <a:t>~ 0.3m</a:t>
            </a:r>
            <a:endParaRPr lang="en-GB" sz="2400" i="1" dirty="0">
              <a:solidFill>
                <a:srgbClr val="00567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5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P spid="21509" grpId="0"/>
      <p:bldP spid="21510" grpId="0"/>
      <p:bldP spid="21511" grpId="0"/>
      <p:bldP spid="21512" grpId="0"/>
      <p:bldP spid="21513" grpId="0"/>
      <p:bldP spid="21514" grpId="0"/>
      <p:bldP spid="21515" grpId="0"/>
      <p:bldP spid="21516" grpId="0"/>
      <p:bldP spid="215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z="2800" dirty="0" smtClean="0"/>
              <a:t>Potential Options</a:t>
            </a:r>
          </a:p>
        </p:txBody>
      </p:sp>
      <p:sp>
        <p:nvSpPr>
          <p:cNvPr id="20483" name="Rectangle 1"/>
          <p:cNvSpPr>
            <a:spLocks noChangeArrowheads="1"/>
          </p:cNvSpPr>
          <p:nvPr/>
        </p:nvSpPr>
        <p:spPr bwMode="auto">
          <a:xfrm>
            <a:off x="323850" y="1260475"/>
            <a:ext cx="8569325"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dirty="0">
                <a:solidFill>
                  <a:srgbClr val="00567D"/>
                </a:solidFill>
              </a:rPr>
              <a:t>There are </a:t>
            </a:r>
            <a:r>
              <a:rPr lang="en-GB" sz="2800" dirty="0" smtClean="0">
                <a:solidFill>
                  <a:srgbClr val="00567D"/>
                </a:solidFill>
              </a:rPr>
              <a:t>many </a:t>
            </a:r>
            <a:r>
              <a:rPr lang="en-GB" sz="2800" dirty="0" err="1" smtClean="0">
                <a:solidFill>
                  <a:srgbClr val="00567D"/>
                </a:solidFill>
              </a:rPr>
              <a:t>many</a:t>
            </a:r>
            <a:r>
              <a:rPr lang="en-GB" sz="2800" dirty="0" smtClean="0">
                <a:solidFill>
                  <a:srgbClr val="00567D"/>
                </a:solidFill>
              </a:rPr>
              <a:t> </a:t>
            </a:r>
            <a:r>
              <a:rPr lang="en-GB" sz="2800" dirty="0">
                <a:solidFill>
                  <a:srgbClr val="00567D"/>
                </a:solidFill>
              </a:rPr>
              <a:t>possible options for a scheme layout, but only two basic options have been briefly considered for this presentation</a:t>
            </a:r>
          </a:p>
        </p:txBody>
      </p:sp>
      <p:sp>
        <p:nvSpPr>
          <p:cNvPr id="20484" name="Rectangle 3"/>
          <p:cNvSpPr>
            <a:spLocks noChangeArrowheads="1"/>
          </p:cNvSpPr>
          <p:nvPr/>
        </p:nvSpPr>
        <p:spPr bwMode="auto">
          <a:xfrm>
            <a:off x="323850" y="2889250"/>
            <a:ext cx="8567738"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14350" indent="-514350">
              <a:buFont typeface="TheSans 6-SemiBold"/>
              <a:buAutoNum type="arabicPeriod"/>
            </a:pPr>
            <a:r>
              <a:rPr lang="en-GB" sz="2800" dirty="0">
                <a:solidFill>
                  <a:srgbClr val="00567D"/>
                </a:solidFill>
              </a:rPr>
              <a:t>New Seawall close to alignment of existing seawall</a:t>
            </a:r>
          </a:p>
        </p:txBody>
      </p:sp>
      <p:sp>
        <p:nvSpPr>
          <p:cNvPr id="20485" name="Rectangle 3"/>
          <p:cNvSpPr>
            <a:spLocks noChangeArrowheads="1"/>
          </p:cNvSpPr>
          <p:nvPr/>
        </p:nvSpPr>
        <p:spPr bwMode="auto">
          <a:xfrm>
            <a:off x="311150" y="4184650"/>
            <a:ext cx="856773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dirty="0">
                <a:solidFill>
                  <a:srgbClr val="00567D"/>
                </a:solidFill>
              </a:rPr>
              <a:t>2.   New Seawall close to alignment of Clontarf </a:t>
            </a:r>
            <a:r>
              <a:rPr lang="en-GB" sz="2800" dirty="0" smtClean="0">
                <a:solidFill>
                  <a:srgbClr val="00567D"/>
                </a:solidFill>
              </a:rPr>
              <a:t>Road</a:t>
            </a:r>
            <a:endParaRPr lang="en-GB" sz="2800" dirty="0">
              <a:solidFill>
                <a:srgbClr val="00567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z="2800" dirty="0" smtClean="0"/>
              <a:t>Flood Defence adjacent to Clontarf Road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6532" y="1340768"/>
            <a:ext cx="8324532"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832140" y="3645024"/>
            <a:ext cx="3456384" cy="307777"/>
          </a:xfrm>
          <a:prstGeom prst="rect">
            <a:avLst/>
          </a:prstGeom>
          <a:noFill/>
        </p:spPr>
        <p:txBody>
          <a:bodyPr wrap="square" rtlCol="0">
            <a:spAutoFit/>
          </a:bodyPr>
          <a:lstStyle/>
          <a:p>
            <a:r>
              <a:rPr lang="en-GB" sz="1400" b="1" dirty="0">
                <a:solidFill>
                  <a:srgbClr val="00567D"/>
                </a:solidFill>
              </a:rPr>
              <a:t>Design Still Water </a:t>
            </a:r>
            <a:r>
              <a:rPr lang="en-GB" sz="1400" b="1" dirty="0" smtClean="0">
                <a:solidFill>
                  <a:srgbClr val="00567D"/>
                </a:solidFill>
              </a:rPr>
              <a:t>Level ~ 3.13mODM</a:t>
            </a:r>
            <a:endParaRPr lang="en-GB" sz="1400" dirty="0"/>
          </a:p>
        </p:txBody>
      </p:sp>
      <p:sp>
        <p:nvSpPr>
          <p:cNvPr id="6" name="TextBox 5"/>
          <p:cNvSpPr txBox="1"/>
          <p:nvPr/>
        </p:nvSpPr>
        <p:spPr>
          <a:xfrm>
            <a:off x="5832140" y="3140968"/>
            <a:ext cx="3456384" cy="307777"/>
          </a:xfrm>
          <a:prstGeom prst="rect">
            <a:avLst/>
          </a:prstGeom>
          <a:noFill/>
        </p:spPr>
        <p:txBody>
          <a:bodyPr wrap="square" rtlCol="0">
            <a:spAutoFit/>
          </a:bodyPr>
          <a:lstStyle/>
          <a:p>
            <a:r>
              <a:rPr lang="en-GB" sz="1400" b="1" dirty="0" smtClean="0">
                <a:solidFill>
                  <a:srgbClr val="00567D"/>
                </a:solidFill>
              </a:rPr>
              <a:t>Wave height allowance ~ 0.5m</a:t>
            </a:r>
            <a:endParaRPr lang="en-GB" sz="1400" dirty="0"/>
          </a:p>
        </p:txBody>
      </p:sp>
      <p:sp>
        <p:nvSpPr>
          <p:cNvPr id="7" name="TextBox 6"/>
          <p:cNvSpPr txBox="1"/>
          <p:nvPr/>
        </p:nvSpPr>
        <p:spPr>
          <a:xfrm>
            <a:off x="5832140" y="2817802"/>
            <a:ext cx="3456384" cy="338555"/>
          </a:xfrm>
          <a:prstGeom prst="rect">
            <a:avLst/>
          </a:prstGeom>
          <a:noFill/>
        </p:spPr>
        <p:txBody>
          <a:bodyPr wrap="square" rtlCol="0">
            <a:spAutoFit/>
          </a:bodyPr>
          <a:lstStyle/>
          <a:p>
            <a:r>
              <a:rPr lang="en-GB" sz="1400" b="1" dirty="0" smtClean="0">
                <a:solidFill>
                  <a:srgbClr val="00567D"/>
                </a:solidFill>
              </a:rPr>
              <a:t>Overtopping allowance ~ 0.25m</a:t>
            </a:r>
            <a:endParaRPr lang="en-GB" sz="1400" dirty="0"/>
          </a:p>
        </p:txBody>
      </p:sp>
      <p:sp>
        <p:nvSpPr>
          <p:cNvPr id="8" name="TextBox 7"/>
          <p:cNvSpPr txBox="1"/>
          <p:nvPr/>
        </p:nvSpPr>
        <p:spPr>
          <a:xfrm>
            <a:off x="5825052" y="2528900"/>
            <a:ext cx="3802022" cy="307777"/>
          </a:xfrm>
          <a:prstGeom prst="rect">
            <a:avLst/>
          </a:prstGeom>
          <a:noFill/>
        </p:spPr>
        <p:txBody>
          <a:bodyPr wrap="square" rtlCol="0">
            <a:spAutoFit/>
          </a:bodyPr>
          <a:lstStyle/>
          <a:p>
            <a:r>
              <a:rPr lang="en-GB" sz="1400" b="1" dirty="0" smtClean="0">
                <a:solidFill>
                  <a:srgbClr val="00567D"/>
                </a:solidFill>
              </a:rPr>
              <a:t>Climate Change allowance ~ 0.42m</a:t>
            </a:r>
            <a:endParaRPr lang="en-GB" sz="1400" dirty="0"/>
          </a:p>
        </p:txBody>
      </p:sp>
      <p:sp>
        <p:nvSpPr>
          <p:cNvPr id="9" name="TextBox 8"/>
          <p:cNvSpPr txBox="1"/>
          <p:nvPr/>
        </p:nvSpPr>
        <p:spPr>
          <a:xfrm>
            <a:off x="5839566" y="2291386"/>
            <a:ext cx="3802022" cy="307777"/>
          </a:xfrm>
          <a:prstGeom prst="rect">
            <a:avLst/>
          </a:prstGeom>
          <a:noFill/>
        </p:spPr>
        <p:txBody>
          <a:bodyPr wrap="square" rtlCol="0">
            <a:spAutoFit/>
          </a:bodyPr>
          <a:lstStyle/>
          <a:p>
            <a:r>
              <a:rPr lang="en-GB" sz="1400" b="1" dirty="0" smtClean="0">
                <a:solidFill>
                  <a:srgbClr val="00567D"/>
                </a:solidFill>
              </a:rPr>
              <a:t>Freeboard allowance ~ 0.3m</a:t>
            </a:r>
            <a:endParaRPr lang="en-GB" sz="1400" dirty="0"/>
          </a:p>
        </p:txBody>
      </p:sp>
    </p:spTree>
    <p:extLst>
      <p:ext uri="{BB962C8B-B14F-4D97-AF65-F5344CB8AC3E}">
        <p14:creationId xmlns:p14="http://schemas.microsoft.com/office/powerpoint/2010/main" xmlns="" val="20363591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dirty="0" smtClean="0"/>
              <a:t>Conclusions</a:t>
            </a:r>
          </a:p>
        </p:txBody>
      </p:sp>
      <p:sp>
        <p:nvSpPr>
          <p:cNvPr id="22531" name="Rectangle 2"/>
          <p:cNvSpPr>
            <a:spLocks noChangeArrowheads="1"/>
          </p:cNvSpPr>
          <p:nvPr/>
        </p:nvSpPr>
        <p:spPr bwMode="auto">
          <a:xfrm>
            <a:off x="258763" y="1376363"/>
            <a:ext cx="8316912"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buFont typeface="Arial" pitchFamily="34" charset="0"/>
              <a:buChar char="•"/>
            </a:pPr>
            <a:r>
              <a:rPr lang="en-GB" sz="2800" dirty="0" smtClean="0"/>
              <a:t>Any </a:t>
            </a:r>
            <a:r>
              <a:rPr lang="en-GB" sz="2800" dirty="0"/>
              <a:t>scheme needs to reduce the risk of flooding to the properties of Clontarf to be </a:t>
            </a:r>
            <a:r>
              <a:rPr lang="en-GB" sz="2800" dirty="0" smtClean="0"/>
              <a:t>0.5</a:t>
            </a:r>
            <a:r>
              <a:rPr lang="en-GB" sz="2800" dirty="0"/>
              <a:t>% </a:t>
            </a:r>
            <a:r>
              <a:rPr lang="en-GB" sz="2800" dirty="0" smtClean="0"/>
              <a:t>AEP (1 in 200yr), </a:t>
            </a:r>
            <a:r>
              <a:rPr lang="en-GB" sz="2800" dirty="0"/>
              <a:t>if OPW funding is to be sought</a:t>
            </a:r>
          </a:p>
        </p:txBody>
      </p:sp>
      <p:sp>
        <p:nvSpPr>
          <p:cNvPr id="22532" name="Rectangle 2"/>
          <p:cNvSpPr>
            <a:spLocks noChangeArrowheads="1"/>
          </p:cNvSpPr>
          <p:nvPr/>
        </p:nvSpPr>
        <p:spPr bwMode="auto">
          <a:xfrm>
            <a:off x="246063" y="3429000"/>
            <a:ext cx="8316912"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buFont typeface="Arial" pitchFamily="34" charset="0"/>
              <a:buChar char="•"/>
            </a:pPr>
            <a:r>
              <a:rPr lang="en-GB" sz="2800" dirty="0"/>
              <a:t>The worst combination of </a:t>
            </a:r>
            <a:r>
              <a:rPr lang="en-GB" sz="2800" dirty="0" smtClean="0"/>
              <a:t>(extreme) Still Water Level and </a:t>
            </a:r>
            <a:r>
              <a:rPr lang="en-GB" sz="2800" dirty="0"/>
              <a:t>(extreme) </a:t>
            </a:r>
            <a:r>
              <a:rPr lang="en-GB" sz="2800" dirty="0" smtClean="0"/>
              <a:t>Wave Height</a:t>
            </a:r>
            <a:r>
              <a:rPr lang="en-GB" sz="2800" dirty="0"/>
              <a:t>, that has a </a:t>
            </a:r>
            <a:r>
              <a:rPr lang="en-GB" sz="2800" dirty="0" smtClean="0"/>
              <a:t>joint probability of 0.5</a:t>
            </a:r>
            <a:r>
              <a:rPr lang="en-GB" sz="2800" dirty="0"/>
              <a:t>% </a:t>
            </a:r>
            <a:r>
              <a:rPr lang="en-GB" sz="2800" dirty="0" smtClean="0"/>
              <a:t>AEP, </a:t>
            </a:r>
            <a:r>
              <a:rPr lang="en-GB" sz="2800" dirty="0"/>
              <a:t>has to be identified for each section of the frontage, and for the chosen alignment of the flood defence, to provide the design standard of flood defence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z="2800" dirty="0" smtClean="0"/>
              <a:t>Flood Defence adjacent to Existing Seawall</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916832"/>
            <a:ext cx="8607044" cy="3089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z="2800" dirty="0" smtClean="0"/>
              <a:t>Flood Defence adjacent to Clontarf Road</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004" y="1628800"/>
            <a:ext cx="9000492" cy="3190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29682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z="2800" dirty="0" smtClean="0"/>
              <a:t>Quotation from the Executive Summary of the Clontarf Promenade and Flood Defence Inception Workshop of 23 October 2012 </a:t>
            </a:r>
          </a:p>
        </p:txBody>
      </p:sp>
      <p:sp>
        <p:nvSpPr>
          <p:cNvPr id="15363" name="Title 1"/>
          <p:cNvSpPr txBox="1">
            <a:spLocks/>
          </p:cNvSpPr>
          <p:nvPr/>
        </p:nvSpPr>
        <p:spPr bwMode="auto">
          <a:xfrm>
            <a:off x="685800" y="2852738"/>
            <a:ext cx="8316913" cy="345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a:defRPr sz="2300">
                <a:solidFill>
                  <a:srgbClr val="003B5A"/>
                </a:solidFill>
                <a:latin typeface="Arial" pitchFamily="34" charset="0"/>
                <a:ea typeface="ＭＳ Ｐゴシック" pitchFamily="34" charset="-128"/>
              </a:defRPr>
            </a:lvl1pPr>
            <a:lvl2pPr marL="742950" indent="-285750">
              <a:defRPr sz="2300">
                <a:solidFill>
                  <a:srgbClr val="003B5A"/>
                </a:solidFill>
                <a:latin typeface="Arial" pitchFamily="34" charset="0"/>
                <a:ea typeface="ＭＳ Ｐゴシック" pitchFamily="34" charset="-128"/>
              </a:defRPr>
            </a:lvl2pPr>
            <a:lvl3pPr marL="1143000" indent="-228600">
              <a:defRPr sz="2300">
                <a:solidFill>
                  <a:srgbClr val="003B5A"/>
                </a:solidFill>
                <a:latin typeface="Arial" pitchFamily="34" charset="0"/>
                <a:ea typeface="ＭＳ Ｐゴシック" pitchFamily="34" charset="-128"/>
              </a:defRPr>
            </a:lvl3pPr>
            <a:lvl4pPr marL="1600200" indent="-228600">
              <a:defRPr sz="2300">
                <a:solidFill>
                  <a:srgbClr val="003B5A"/>
                </a:solidFill>
                <a:latin typeface="Arial" pitchFamily="34" charset="0"/>
                <a:ea typeface="ＭＳ Ｐゴシック" pitchFamily="34" charset="-128"/>
              </a:defRPr>
            </a:lvl4pPr>
            <a:lvl5pPr marL="2057400" indent="-228600">
              <a:defRPr sz="2300">
                <a:solidFill>
                  <a:srgbClr val="003B5A"/>
                </a:solidFill>
                <a:latin typeface="Arial" pitchFamily="34" charset="0"/>
                <a:ea typeface="ＭＳ Ｐゴシック" pitchFamily="34" charset="-128"/>
              </a:defRPr>
            </a:lvl5pPr>
            <a:lvl6pPr marL="25146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6pPr>
            <a:lvl7pPr marL="29718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7pPr>
            <a:lvl8pPr marL="34290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8pPr>
            <a:lvl9pPr marL="38862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9pPr>
          </a:lstStyle>
          <a:p>
            <a:r>
              <a:rPr lang="en-GB" sz="2800" i="1" dirty="0">
                <a:solidFill>
                  <a:srgbClr val="00567D"/>
                </a:solidFill>
              </a:rPr>
              <a:t>…. there is also an acceptance of the need for flood defences. The height of the flood defence must be sufficient to prevent the sea flooding the land and must also be of a sufficient height such that any water coming over the defence, due to wave overtopping will not also cause flooding.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p:cNvSpPr>
            <a:spLocks noChangeArrowheads="1"/>
          </p:cNvSpPr>
          <p:nvPr/>
        </p:nvSpPr>
        <p:spPr bwMode="auto">
          <a:xfrm>
            <a:off x="191167" y="5080093"/>
            <a:ext cx="91440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3200" b="1" dirty="0" smtClean="0"/>
              <a:t>				Houses, Roads, utilities</a:t>
            </a:r>
            <a:r>
              <a:rPr lang="en-GB" sz="3200" b="1" dirty="0" smtClean="0">
                <a:sym typeface="Wingdings" pitchFamily="2" charset="2"/>
              </a:rPr>
              <a:t>    </a:t>
            </a:r>
            <a:endParaRPr lang="en-GB" sz="3200" b="1" dirty="0">
              <a:sym typeface="Wingdings" pitchFamily="2" charset="2"/>
            </a:endParaRPr>
          </a:p>
        </p:txBody>
      </p:sp>
      <p:sp>
        <p:nvSpPr>
          <p:cNvPr id="18" name="Rectangle 1"/>
          <p:cNvSpPr>
            <a:spLocks noChangeArrowheads="1"/>
          </p:cNvSpPr>
          <p:nvPr/>
        </p:nvSpPr>
        <p:spPr bwMode="auto">
          <a:xfrm>
            <a:off x="358645" y="4310191"/>
            <a:ext cx="91440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3200" b="1" dirty="0" smtClean="0"/>
              <a:t>		Promenade	</a:t>
            </a:r>
            <a:r>
              <a:rPr lang="en-GB" sz="3200" b="1" dirty="0" smtClean="0">
                <a:sym typeface="Wingdings" pitchFamily="2" charset="2"/>
              </a:rPr>
              <a:t>    </a:t>
            </a:r>
            <a:endParaRPr lang="en-GB" sz="3200" b="1" dirty="0">
              <a:sym typeface="Wingdings" pitchFamily="2" charset="2"/>
            </a:endParaRPr>
          </a:p>
        </p:txBody>
      </p:sp>
      <p:sp>
        <p:nvSpPr>
          <p:cNvPr id="17" name="Rectangle 1"/>
          <p:cNvSpPr>
            <a:spLocks noChangeArrowheads="1"/>
          </p:cNvSpPr>
          <p:nvPr/>
        </p:nvSpPr>
        <p:spPr bwMode="auto">
          <a:xfrm>
            <a:off x="206245" y="3573016"/>
            <a:ext cx="91440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3200" b="1" dirty="0" smtClean="0"/>
              <a:t>Sea Conditions     </a:t>
            </a:r>
            <a:r>
              <a:rPr lang="en-GB" sz="3200" b="1" dirty="0">
                <a:sym typeface="Wingdings" pitchFamily="2" charset="2"/>
              </a:rPr>
              <a:t>    </a:t>
            </a:r>
          </a:p>
        </p:txBody>
      </p:sp>
      <p:sp>
        <p:nvSpPr>
          <p:cNvPr id="7170" name="Title 1"/>
          <p:cNvSpPr>
            <a:spLocks noGrp="1"/>
          </p:cNvSpPr>
          <p:nvPr>
            <p:ph type="title"/>
          </p:nvPr>
        </p:nvSpPr>
        <p:spPr/>
        <p:txBody>
          <a:bodyPr/>
          <a:lstStyle/>
          <a:p>
            <a:r>
              <a:rPr lang="en-GB" sz="2800" b="1" dirty="0" smtClean="0"/>
              <a:t>Coastal Flooding - e.g. Dublin 1</a:t>
            </a:r>
            <a:r>
              <a:rPr lang="en-GB" sz="2800" b="1" baseline="30000" dirty="0" smtClean="0"/>
              <a:t>st</a:t>
            </a:r>
            <a:r>
              <a:rPr lang="en-GB" sz="2800" b="1" dirty="0" smtClean="0"/>
              <a:t> February 2002</a:t>
            </a:r>
          </a:p>
        </p:txBody>
      </p:sp>
      <p:sp>
        <p:nvSpPr>
          <p:cNvPr id="7171" name="Rectangle 1"/>
          <p:cNvSpPr>
            <a:spLocks noChangeArrowheads="1"/>
          </p:cNvSpPr>
          <p:nvPr/>
        </p:nvSpPr>
        <p:spPr bwMode="auto">
          <a:xfrm>
            <a:off x="539552" y="1975416"/>
            <a:ext cx="91440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3200" b="1" dirty="0">
                <a:sym typeface="Wingdings" pitchFamily="2" charset="2"/>
              </a:rPr>
              <a:t>		</a:t>
            </a:r>
            <a:r>
              <a:rPr lang="en-GB" sz="3200" b="1" dirty="0" smtClean="0">
                <a:sym typeface="Wingdings" pitchFamily="2" charset="2"/>
              </a:rPr>
              <a:t>   Pathway     </a:t>
            </a:r>
            <a:r>
              <a:rPr lang="en-GB" sz="3200" b="1" dirty="0">
                <a:sym typeface="Wingdings" pitchFamily="2" charset="2"/>
              </a:rPr>
              <a:t>      				</a:t>
            </a:r>
            <a:endParaRPr lang="en-GB" sz="3200" dirty="0"/>
          </a:p>
        </p:txBody>
      </p:sp>
      <p:sp>
        <p:nvSpPr>
          <p:cNvPr id="9" name="Rectangle 1"/>
          <p:cNvSpPr>
            <a:spLocks noChangeArrowheads="1"/>
          </p:cNvSpPr>
          <p:nvPr/>
        </p:nvSpPr>
        <p:spPr bwMode="auto">
          <a:xfrm>
            <a:off x="418867" y="1209910"/>
            <a:ext cx="91440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3200" b="1" dirty="0"/>
              <a:t>Source     </a:t>
            </a:r>
            <a:r>
              <a:rPr lang="en-GB" sz="3200" b="1" dirty="0">
                <a:sym typeface="Wingdings" pitchFamily="2" charset="2"/>
              </a:rPr>
              <a:t>    </a:t>
            </a:r>
          </a:p>
        </p:txBody>
      </p:sp>
      <p:sp>
        <p:nvSpPr>
          <p:cNvPr id="10" name="Rectangle 1"/>
          <p:cNvSpPr>
            <a:spLocks noChangeArrowheads="1"/>
          </p:cNvSpPr>
          <p:nvPr/>
        </p:nvSpPr>
        <p:spPr bwMode="auto">
          <a:xfrm>
            <a:off x="198436" y="2560191"/>
            <a:ext cx="91440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3200" b="1" dirty="0" smtClean="0">
                <a:sym typeface="Wingdings" pitchFamily="2" charset="2"/>
              </a:rPr>
              <a:t>						Receptor</a:t>
            </a:r>
            <a:endParaRPr lang="en-GB" sz="3200" dirty="0"/>
          </a:p>
        </p:txBody>
      </p:sp>
      <p:pic>
        <p:nvPicPr>
          <p:cNvPr id="7173" name="Object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75" y="1052736"/>
            <a:ext cx="9128125" cy="6830214"/>
          </a:xfrm>
          <a:prstGeom prst="rect">
            <a:avLst/>
          </a:prstGeom>
          <a:noFill/>
          <a:ln>
            <a:noFill/>
          </a:ln>
          <a:extLst>
            <a:ext uri="{909E8E84-426E-40DD-AFC4-6F175D3DCCD1}">
              <a14:hiddenFill xmlns:a14="http://schemas.microsoft.com/office/drawing/2010/main" xmlns="">
                <a:solidFill>
                  <a:srgbClr val="94A545"/>
                </a:solidFill>
              </a14:hiddenFill>
            </a:ext>
            <a:ext uri="{91240B29-F687-4F45-9708-019B960494DF}">
              <a14:hiddenLine xmlns:a14="http://schemas.microsoft.com/office/drawing/2010/main" xmlns="" w="9525">
                <a:solidFill>
                  <a:srgbClr val="7B8388"/>
                </a:solidFill>
                <a:miter lim="800000"/>
                <a:headEnd/>
                <a:tailEnd/>
              </a14:hiddenLine>
            </a:ext>
          </a:extLst>
        </p:spPr>
      </p:pic>
      <p:sp>
        <p:nvSpPr>
          <p:cNvPr id="11" name="Rectangle 1"/>
          <p:cNvSpPr>
            <a:spLocks noChangeArrowheads="1"/>
          </p:cNvSpPr>
          <p:nvPr/>
        </p:nvSpPr>
        <p:spPr bwMode="auto">
          <a:xfrm>
            <a:off x="5006588" y="3477324"/>
            <a:ext cx="399542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2000" dirty="0" smtClean="0"/>
              <a:t>Source component 1 Water level</a:t>
            </a:r>
          </a:p>
        </p:txBody>
      </p:sp>
      <p:sp>
        <p:nvSpPr>
          <p:cNvPr id="12" name="Rectangle 1"/>
          <p:cNvSpPr>
            <a:spLocks noChangeArrowheads="1"/>
          </p:cNvSpPr>
          <p:nvPr/>
        </p:nvSpPr>
        <p:spPr bwMode="auto">
          <a:xfrm>
            <a:off x="5004048" y="3847380"/>
            <a:ext cx="399542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2000" dirty="0" smtClean="0"/>
              <a:t>Source component 2 Waves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173"/>
                                        </p:tgtEl>
                                        <p:attrNameLst>
                                          <p:attrName>style.visibility</p:attrName>
                                        </p:attrNameLst>
                                      </p:cBhvr>
                                      <p:to>
                                        <p:strVal val="visible"/>
                                      </p:to>
                                    </p:set>
                                    <p:animEffect transition="in" filter="fade">
                                      <p:cBhvr>
                                        <p:cTn id="39"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bldLvl="2"/>
      <p:bldP spid="18" grpId="0" build="p" bldLvl="2"/>
      <p:bldP spid="17" grpId="0" build="p" bldLvl="2"/>
      <p:bldP spid="7171" grpId="0" uiExpand="1" build="p" bldLvl="2"/>
      <p:bldP spid="9" grpId="0" build="p" bldLvl="2"/>
      <p:bldP spid="10" grpId="0" build="p" bldLvl="2"/>
      <p:bldP spid="11" grpId="0" uiExpand="1" build="p" bldLvl="2"/>
      <p:bldP spid="12"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6413" y="549275"/>
            <a:ext cx="8316912" cy="1116013"/>
          </a:xfrm>
        </p:spPr>
        <p:txBody>
          <a:bodyPr/>
          <a:lstStyle/>
          <a:p>
            <a:r>
              <a:rPr lang="en-GB" b="1" dirty="0" smtClean="0"/>
              <a:t>Source – 1 	</a:t>
            </a:r>
            <a:r>
              <a:rPr lang="en-GB" i="1" dirty="0" smtClean="0"/>
              <a:t>Components of </a:t>
            </a:r>
            <a:br>
              <a:rPr lang="en-GB" i="1" dirty="0" smtClean="0"/>
            </a:br>
            <a:r>
              <a:rPr lang="en-GB" i="1" dirty="0" smtClean="0"/>
              <a:t>					</a:t>
            </a:r>
            <a:r>
              <a:rPr lang="en-GB" b="1" dirty="0" smtClean="0"/>
              <a:t>Still water level</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54837" y="2206486"/>
            <a:ext cx="7294563" cy="4437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1"/>
          <p:cNvSpPr>
            <a:spLocks noChangeArrowheads="1"/>
          </p:cNvSpPr>
          <p:nvPr/>
        </p:nvSpPr>
        <p:spPr bwMode="auto">
          <a:xfrm>
            <a:off x="2952" y="1520788"/>
            <a:ext cx="9144001"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GB" sz="2800" dirty="0">
                <a:latin typeface="Arial" charset="0"/>
              </a:rPr>
              <a:t> Astronomical </a:t>
            </a:r>
            <a:r>
              <a:rPr lang="en-GB" sz="2800" dirty="0" smtClean="0">
                <a:latin typeface="Arial" charset="0"/>
              </a:rPr>
              <a:t> or </a:t>
            </a:r>
            <a:r>
              <a:rPr lang="en-GB" sz="2800" dirty="0">
                <a:latin typeface="Arial" charset="0"/>
              </a:rPr>
              <a:t>Predicted  </a:t>
            </a:r>
            <a:r>
              <a:rPr lang="en-GB" sz="2800" dirty="0" smtClean="0">
                <a:latin typeface="Arial" charset="0"/>
              </a:rPr>
              <a:t>tides</a:t>
            </a:r>
          </a:p>
          <a:p>
            <a:pPr>
              <a:defRPr/>
            </a:pPr>
            <a:r>
              <a:rPr lang="en-GB" sz="2800" dirty="0" smtClean="0">
                <a:latin typeface="Arial" charset="0"/>
              </a:rPr>
              <a:t>							(</a:t>
            </a:r>
            <a:r>
              <a:rPr lang="en-GB" sz="2800" i="1" dirty="0">
                <a:latin typeface="Arial" charset="0"/>
              </a:rPr>
              <a:t>tide tables</a:t>
            </a:r>
            <a:r>
              <a:rPr lang="en-GB" sz="2800" dirty="0" smtClean="0">
                <a:latin typeface="Arial" charset="0"/>
              </a:rPr>
              <a:t>)</a:t>
            </a:r>
            <a:endParaRPr lang="en-GB" sz="2800" b="1" dirty="0">
              <a:sym typeface="Wingdings" pitchFamily="2" charset="2"/>
            </a:endParaRPr>
          </a:p>
        </p:txBody>
      </p:sp>
      <p:sp>
        <p:nvSpPr>
          <p:cNvPr id="18" name="Rectangle 1"/>
          <p:cNvSpPr>
            <a:spLocks noChangeArrowheads="1"/>
          </p:cNvSpPr>
          <p:nvPr/>
        </p:nvSpPr>
        <p:spPr bwMode="auto">
          <a:xfrm>
            <a:off x="151114" y="2614540"/>
            <a:ext cx="914400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GB" sz="2800" dirty="0" smtClean="0">
                <a:latin typeface="Arial" charset="0"/>
              </a:rPr>
              <a:t>2 weeks cycle of </a:t>
            </a:r>
            <a:r>
              <a:rPr lang="en-GB" sz="2800" b="1" dirty="0" smtClean="0">
                <a:latin typeface="Arial" charset="0"/>
              </a:rPr>
              <a:t>spring tides </a:t>
            </a:r>
            <a:r>
              <a:rPr lang="en-GB" sz="2800" dirty="0" smtClean="0">
                <a:latin typeface="Arial" charset="0"/>
              </a:rPr>
              <a:t>and </a:t>
            </a:r>
            <a:r>
              <a:rPr lang="en-GB" sz="2800" b="1" dirty="0" smtClean="0">
                <a:latin typeface="Arial" charset="0"/>
              </a:rPr>
              <a:t>neap tides</a:t>
            </a:r>
            <a:endParaRPr lang="en-GB" sz="2800" b="1" dirty="0">
              <a:latin typeface="Arial" charset="0"/>
            </a:endParaRPr>
          </a:p>
        </p:txBody>
      </p:sp>
      <p:sp>
        <p:nvSpPr>
          <p:cNvPr id="19" name="Rectangle 1"/>
          <p:cNvSpPr>
            <a:spLocks noChangeArrowheads="1"/>
          </p:cNvSpPr>
          <p:nvPr/>
        </p:nvSpPr>
        <p:spPr bwMode="auto">
          <a:xfrm>
            <a:off x="41789" y="4433931"/>
            <a:ext cx="914400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GB" sz="2800" dirty="0" smtClean="0">
                <a:latin typeface="Arial" charset="0"/>
              </a:rPr>
              <a:t>During spring &amp; autumn equinoxes, </a:t>
            </a:r>
            <a:r>
              <a:rPr lang="en-GB" sz="2800" dirty="0">
                <a:latin typeface="Arial" charset="0"/>
              </a:rPr>
              <a:t>the tides</a:t>
            </a:r>
            <a:r>
              <a:rPr lang="en-GB" sz="2800" b="1" dirty="0" smtClean="0">
                <a:sym typeface="Wingdings" pitchFamily="2" charset="2"/>
              </a:rPr>
              <a:t> </a:t>
            </a:r>
            <a:r>
              <a:rPr lang="en-GB" sz="2800" dirty="0" smtClean="0">
                <a:sym typeface="Wingdings" pitchFamily="2" charset="2"/>
              </a:rPr>
              <a:t>are larger</a:t>
            </a:r>
            <a:endParaRPr lang="en-GB" sz="2800" dirty="0">
              <a:latin typeface="Arial"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43" y="3167810"/>
            <a:ext cx="8100392" cy="3578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P spid="18" grpId="0" build="p" bldLvl="2"/>
      <p:bldP spid="19"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6413" y="549275"/>
            <a:ext cx="8316912" cy="1116013"/>
          </a:xfrm>
        </p:spPr>
        <p:txBody>
          <a:bodyPr/>
          <a:lstStyle/>
          <a:p>
            <a:r>
              <a:rPr lang="en-GB" b="1" dirty="0" smtClean="0"/>
              <a:t>Source – 1a 	</a:t>
            </a:r>
            <a:r>
              <a:rPr lang="en-GB" i="1" dirty="0" smtClean="0"/>
              <a:t>Components of </a:t>
            </a:r>
            <a:br>
              <a:rPr lang="en-GB" i="1" dirty="0" smtClean="0"/>
            </a:br>
            <a:r>
              <a:rPr lang="en-GB" i="1" dirty="0" smtClean="0"/>
              <a:t>					</a:t>
            </a:r>
            <a:r>
              <a:rPr lang="en-GB" b="1" dirty="0" smtClean="0"/>
              <a:t>Still water level</a:t>
            </a:r>
          </a:p>
        </p:txBody>
      </p:sp>
      <p:sp>
        <p:nvSpPr>
          <p:cNvPr id="8198" name="Title 1"/>
          <p:cNvSpPr txBox="1">
            <a:spLocks/>
          </p:cNvSpPr>
          <p:nvPr/>
        </p:nvSpPr>
        <p:spPr bwMode="auto">
          <a:xfrm>
            <a:off x="222586" y="4293096"/>
            <a:ext cx="831691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a:defRPr sz="2300">
                <a:solidFill>
                  <a:srgbClr val="003B5A"/>
                </a:solidFill>
                <a:latin typeface="Arial" pitchFamily="34" charset="0"/>
                <a:ea typeface="ＭＳ Ｐゴシック" pitchFamily="34" charset="-128"/>
              </a:defRPr>
            </a:lvl1pPr>
            <a:lvl2pPr marL="742950" indent="-285750">
              <a:defRPr sz="2300">
                <a:solidFill>
                  <a:srgbClr val="003B5A"/>
                </a:solidFill>
                <a:latin typeface="Arial" pitchFamily="34" charset="0"/>
                <a:ea typeface="ＭＳ Ｐゴシック" pitchFamily="34" charset="-128"/>
              </a:defRPr>
            </a:lvl2pPr>
            <a:lvl3pPr marL="1143000" indent="-228600">
              <a:defRPr sz="2300">
                <a:solidFill>
                  <a:srgbClr val="003B5A"/>
                </a:solidFill>
                <a:latin typeface="Arial" pitchFamily="34" charset="0"/>
                <a:ea typeface="ＭＳ Ｐゴシック" pitchFamily="34" charset="-128"/>
              </a:defRPr>
            </a:lvl3pPr>
            <a:lvl4pPr marL="1600200" indent="-228600">
              <a:defRPr sz="2300">
                <a:solidFill>
                  <a:srgbClr val="003B5A"/>
                </a:solidFill>
                <a:latin typeface="Arial" pitchFamily="34" charset="0"/>
                <a:ea typeface="ＭＳ Ｐゴシック" pitchFamily="34" charset="-128"/>
              </a:defRPr>
            </a:lvl4pPr>
            <a:lvl5pPr marL="2057400" indent="-228600">
              <a:defRPr sz="2300">
                <a:solidFill>
                  <a:srgbClr val="003B5A"/>
                </a:solidFill>
                <a:latin typeface="Arial" pitchFamily="34" charset="0"/>
                <a:ea typeface="ＭＳ Ｐゴシック" pitchFamily="34" charset="-128"/>
              </a:defRPr>
            </a:lvl5pPr>
            <a:lvl6pPr marL="25146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6pPr>
            <a:lvl7pPr marL="29718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7pPr>
            <a:lvl8pPr marL="34290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8pPr>
            <a:lvl9pPr marL="38862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9pPr>
          </a:lstStyle>
          <a:p>
            <a:r>
              <a:rPr lang="en-GB" sz="2800" b="1" dirty="0">
                <a:solidFill>
                  <a:srgbClr val="00567D"/>
                </a:solidFill>
              </a:rPr>
              <a:t>Predicted Tide + Surge = The Design Still 						Water Level </a:t>
            </a:r>
          </a:p>
        </p:txBody>
      </p:sp>
      <p:sp>
        <p:nvSpPr>
          <p:cNvPr id="11" name="Rectangle 1"/>
          <p:cNvSpPr>
            <a:spLocks noChangeArrowheads="1"/>
          </p:cNvSpPr>
          <p:nvPr/>
        </p:nvSpPr>
        <p:spPr bwMode="auto">
          <a:xfrm>
            <a:off x="-10864" y="1520788"/>
            <a:ext cx="972108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r>
              <a:rPr lang="en-GB" sz="2800" dirty="0" smtClean="0"/>
              <a:t>Surge </a:t>
            </a:r>
            <a:r>
              <a:rPr lang="en-GB" sz="2800" dirty="0"/>
              <a:t>residual (</a:t>
            </a:r>
            <a:r>
              <a:rPr lang="en-GB" sz="2800" i="1" dirty="0"/>
              <a:t>meteorological </a:t>
            </a:r>
            <a:r>
              <a:rPr lang="en-GB" sz="2800" i="1" dirty="0" smtClean="0"/>
              <a:t>effects, </a:t>
            </a:r>
          </a:p>
          <a:p>
            <a:pPr lvl="0"/>
            <a:r>
              <a:rPr lang="en-GB" sz="2800" i="1" dirty="0"/>
              <a:t>	</a:t>
            </a:r>
            <a:r>
              <a:rPr lang="en-GB" sz="2800" i="1" dirty="0" smtClean="0"/>
              <a:t>						e.g. pressure</a:t>
            </a:r>
            <a:r>
              <a:rPr lang="en-GB" sz="2800" dirty="0" smtClean="0"/>
              <a:t>)</a:t>
            </a:r>
            <a:endParaRPr lang="en-GB" sz="2800" dirty="0"/>
          </a:p>
        </p:txBody>
      </p:sp>
      <p:sp>
        <p:nvSpPr>
          <p:cNvPr id="13" name="Rectangle 12"/>
          <p:cNvSpPr/>
          <p:nvPr/>
        </p:nvSpPr>
        <p:spPr>
          <a:xfrm>
            <a:off x="7415344" y="3211150"/>
            <a:ext cx="166289" cy="777600"/>
          </a:xfrm>
          <a:prstGeom prst="rect">
            <a:avLst/>
          </a:prstGeom>
          <a:solidFill>
            <a:srgbClr val="00FF00"/>
          </a:soli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072255" fontAlgn="auto">
              <a:spcBef>
                <a:spcPts val="0"/>
              </a:spcBef>
              <a:spcAft>
                <a:spcPts val="0"/>
              </a:spcAft>
              <a:defRPr/>
            </a:pPr>
            <a:endParaRPr lang="en-US" dirty="0"/>
          </a:p>
        </p:txBody>
      </p:sp>
      <p:sp>
        <p:nvSpPr>
          <p:cNvPr id="14" name="Rectangle 13"/>
          <p:cNvSpPr/>
          <p:nvPr/>
        </p:nvSpPr>
        <p:spPr>
          <a:xfrm>
            <a:off x="7416316" y="3988750"/>
            <a:ext cx="166288" cy="2822400"/>
          </a:xfrm>
          <a:prstGeom prst="rect">
            <a:avLst/>
          </a:prstGeom>
          <a:solidFill>
            <a:srgbClr val="00B0F0"/>
          </a:solidFill>
          <a:ln w="6350">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072255" fontAlgn="auto">
              <a:spcBef>
                <a:spcPts val="0"/>
              </a:spcBef>
              <a:spcAft>
                <a:spcPts val="0"/>
              </a:spcAft>
              <a:defRPr/>
            </a:pPr>
            <a:endParaRPr lang="en-US" dirty="0"/>
          </a:p>
        </p:txBody>
      </p:sp>
      <p:sp>
        <p:nvSpPr>
          <p:cNvPr id="15" name="TextBox 14"/>
          <p:cNvSpPr txBox="1">
            <a:spLocks noChangeArrowheads="1"/>
          </p:cNvSpPr>
          <p:nvPr/>
        </p:nvSpPr>
        <p:spPr bwMode="auto">
          <a:xfrm>
            <a:off x="7480427" y="2729140"/>
            <a:ext cx="1737946" cy="307975"/>
          </a:xfrm>
          <a:prstGeom prst="rect">
            <a:avLst/>
          </a:prstGeom>
          <a:solidFill>
            <a:schemeClr val="bg1"/>
          </a:solidFill>
          <a:ln w="9525">
            <a:noFill/>
            <a:miter lim="800000"/>
            <a:headEnd/>
            <a:tailEnd/>
          </a:ln>
        </p:spPr>
        <p:txBody>
          <a:bodyPr>
            <a:spAutoFit/>
          </a:bodyPr>
          <a:lstStyle/>
          <a:p>
            <a:r>
              <a:rPr lang="en-IE" sz="1400" b="1" dirty="0">
                <a:latin typeface="Calibri" pitchFamily="34" charset="0"/>
              </a:rPr>
              <a:t>Max HT = 2.51 </a:t>
            </a:r>
            <a:endParaRPr lang="en-US" sz="1400" b="1" baseline="30000" dirty="0">
              <a:latin typeface="Calibri" pitchFamily="34" charset="0"/>
            </a:endParaRPr>
          </a:p>
        </p:txBody>
      </p:sp>
      <p:sp>
        <p:nvSpPr>
          <p:cNvPr id="16" name="TextBox 15"/>
          <p:cNvSpPr txBox="1">
            <a:spLocks noChangeArrowheads="1"/>
          </p:cNvSpPr>
          <p:nvPr/>
        </p:nvSpPr>
        <p:spPr bwMode="auto">
          <a:xfrm>
            <a:off x="7953290" y="4839878"/>
            <a:ext cx="1315915" cy="307975"/>
          </a:xfrm>
          <a:prstGeom prst="rect">
            <a:avLst/>
          </a:prstGeom>
          <a:solidFill>
            <a:schemeClr val="bg1"/>
          </a:solidFill>
          <a:ln w="9525">
            <a:noFill/>
            <a:miter lim="800000"/>
            <a:headEnd/>
            <a:tailEnd/>
          </a:ln>
        </p:spPr>
        <p:txBody>
          <a:bodyPr>
            <a:spAutoFit/>
          </a:bodyPr>
          <a:lstStyle/>
          <a:p>
            <a:r>
              <a:rPr lang="en-IE" sz="1400" b="1" dirty="0" err="1">
                <a:latin typeface="Calibri" pitchFamily="34" charset="0"/>
              </a:rPr>
              <a:t>Astro</a:t>
            </a:r>
            <a:r>
              <a:rPr lang="en-IE" sz="1400" b="1" dirty="0">
                <a:latin typeface="Calibri" pitchFamily="34" charset="0"/>
              </a:rPr>
              <a:t> = 1.97</a:t>
            </a:r>
            <a:endParaRPr lang="en-US" sz="1400" b="1" baseline="30000" dirty="0">
              <a:latin typeface="Calibri" pitchFamily="34" charset="0"/>
            </a:endParaRPr>
          </a:p>
        </p:txBody>
      </p:sp>
      <p:sp>
        <p:nvSpPr>
          <p:cNvPr id="17" name="TextBox 16"/>
          <p:cNvSpPr txBox="1">
            <a:spLocks noChangeArrowheads="1"/>
          </p:cNvSpPr>
          <p:nvPr/>
        </p:nvSpPr>
        <p:spPr bwMode="auto">
          <a:xfrm>
            <a:off x="7911203" y="3445962"/>
            <a:ext cx="1315915" cy="307975"/>
          </a:xfrm>
          <a:prstGeom prst="rect">
            <a:avLst/>
          </a:prstGeom>
          <a:solidFill>
            <a:schemeClr val="bg1"/>
          </a:solidFill>
          <a:ln w="9525">
            <a:noFill/>
            <a:miter lim="800000"/>
            <a:headEnd/>
            <a:tailEnd/>
          </a:ln>
        </p:spPr>
        <p:txBody>
          <a:bodyPr>
            <a:spAutoFit/>
          </a:bodyPr>
          <a:lstStyle/>
          <a:p>
            <a:r>
              <a:rPr lang="en-IE" sz="1400" b="1" dirty="0">
                <a:latin typeface="Calibri" pitchFamily="34" charset="0"/>
              </a:rPr>
              <a:t>Surge = 0.54</a:t>
            </a:r>
            <a:endParaRPr lang="en-US" sz="1400" b="1" baseline="30000" dirty="0">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586" y="2916394"/>
            <a:ext cx="6111163" cy="3282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1424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9"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par>
                          <p:cTn id="19" fill="hold">
                            <p:stCondLst>
                              <p:cond delay="1000"/>
                            </p:stCondLst>
                            <p:childTnLst>
                              <p:par>
                                <p:cTn id="20" presetID="9"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11" grpId="0" build="p" bldLvl="2"/>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6413" y="549275"/>
            <a:ext cx="8316912" cy="1116013"/>
          </a:xfrm>
        </p:spPr>
        <p:txBody>
          <a:bodyPr/>
          <a:lstStyle/>
          <a:p>
            <a:r>
              <a:rPr lang="en-GB" b="1" dirty="0" smtClean="0"/>
              <a:t>Source – 1b 	</a:t>
            </a:r>
            <a:r>
              <a:rPr lang="en-GB" i="1" dirty="0" smtClean="0"/>
              <a:t>Terminology for </a:t>
            </a:r>
            <a:br>
              <a:rPr lang="en-GB" i="1" dirty="0" smtClean="0"/>
            </a:br>
            <a:r>
              <a:rPr lang="en-GB" i="1" dirty="0" smtClean="0"/>
              <a:t>					</a:t>
            </a:r>
            <a:r>
              <a:rPr lang="en-GB" b="1" dirty="0" smtClean="0"/>
              <a:t>Still water level</a:t>
            </a:r>
          </a:p>
        </p:txBody>
      </p:sp>
      <p:sp>
        <p:nvSpPr>
          <p:cNvPr id="9219" name="Rectangle 1"/>
          <p:cNvSpPr>
            <a:spLocks noChangeArrowheads="1"/>
          </p:cNvSpPr>
          <p:nvPr/>
        </p:nvSpPr>
        <p:spPr bwMode="auto">
          <a:xfrm>
            <a:off x="214313" y="1704975"/>
            <a:ext cx="82454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b="1" dirty="0">
                <a:solidFill>
                  <a:srgbClr val="00567D"/>
                </a:solidFill>
              </a:rPr>
              <a:t>Astronomical / </a:t>
            </a:r>
            <a:r>
              <a:rPr lang="en-GB" sz="2800" b="1" dirty="0" smtClean="0">
                <a:solidFill>
                  <a:srgbClr val="00567D"/>
                </a:solidFill>
              </a:rPr>
              <a:t>Predicted </a:t>
            </a:r>
            <a:r>
              <a:rPr lang="en-GB" sz="2800" b="1" dirty="0">
                <a:solidFill>
                  <a:srgbClr val="00567D"/>
                </a:solidFill>
              </a:rPr>
              <a:t>tides  </a:t>
            </a:r>
            <a:r>
              <a:rPr lang="en-GB" sz="2800" b="1" dirty="0" err="1">
                <a:solidFill>
                  <a:srgbClr val="00567D"/>
                </a:solidFill>
              </a:rPr>
              <a:t>mODM</a:t>
            </a:r>
            <a:endParaRPr lang="en-GB" sz="2800" b="1" dirty="0">
              <a:solidFill>
                <a:srgbClr val="00567D"/>
              </a:solidFill>
            </a:endParaRPr>
          </a:p>
        </p:txBody>
      </p:sp>
      <p:sp>
        <p:nvSpPr>
          <p:cNvPr id="9220" name="Rectangle 3"/>
          <p:cNvSpPr>
            <a:spLocks noChangeArrowheads="1"/>
          </p:cNvSpPr>
          <p:nvPr/>
        </p:nvSpPr>
        <p:spPr bwMode="auto">
          <a:xfrm>
            <a:off x="234813" y="2163436"/>
            <a:ext cx="82359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i="1" dirty="0">
                <a:solidFill>
                  <a:srgbClr val="00567D"/>
                </a:solidFill>
              </a:rPr>
              <a:t>metres relative to Ordnance Datum </a:t>
            </a:r>
            <a:r>
              <a:rPr lang="en-GB" sz="2800" i="1" dirty="0" err="1">
                <a:solidFill>
                  <a:srgbClr val="00567D"/>
                </a:solidFill>
              </a:rPr>
              <a:t>Malin</a:t>
            </a:r>
            <a:endParaRPr lang="en-GB" sz="2800" i="1" dirty="0">
              <a:solidFill>
                <a:srgbClr val="00567D"/>
              </a:solidFill>
            </a:endParaRPr>
          </a:p>
        </p:txBody>
      </p:sp>
      <p:sp>
        <p:nvSpPr>
          <p:cNvPr id="9222" name="Title 1"/>
          <p:cNvSpPr txBox="1">
            <a:spLocks/>
          </p:cNvSpPr>
          <p:nvPr/>
        </p:nvSpPr>
        <p:spPr bwMode="auto">
          <a:xfrm>
            <a:off x="251502" y="5409220"/>
            <a:ext cx="8316912" cy="972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a:defRPr sz="2300">
                <a:solidFill>
                  <a:srgbClr val="003B5A"/>
                </a:solidFill>
                <a:latin typeface="Arial" pitchFamily="34" charset="0"/>
                <a:ea typeface="ＭＳ Ｐゴシック" pitchFamily="34" charset="-128"/>
              </a:defRPr>
            </a:lvl1pPr>
            <a:lvl2pPr marL="742950" indent="-285750">
              <a:defRPr sz="2300">
                <a:solidFill>
                  <a:srgbClr val="003B5A"/>
                </a:solidFill>
                <a:latin typeface="Arial" pitchFamily="34" charset="0"/>
                <a:ea typeface="ＭＳ Ｐゴシック" pitchFamily="34" charset="-128"/>
              </a:defRPr>
            </a:lvl2pPr>
            <a:lvl3pPr marL="1143000" indent="-228600">
              <a:defRPr sz="2300">
                <a:solidFill>
                  <a:srgbClr val="003B5A"/>
                </a:solidFill>
                <a:latin typeface="Arial" pitchFamily="34" charset="0"/>
                <a:ea typeface="ＭＳ Ｐゴシック" pitchFamily="34" charset="-128"/>
              </a:defRPr>
            </a:lvl3pPr>
            <a:lvl4pPr marL="1600200" indent="-228600">
              <a:defRPr sz="2300">
                <a:solidFill>
                  <a:srgbClr val="003B5A"/>
                </a:solidFill>
                <a:latin typeface="Arial" pitchFamily="34" charset="0"/>
                <a:ea typeface="ＭＳ Ｐゴシック" pitchFamily="34" charset="-128"/>
              </a:defRPr>
            </a:lvl4pPr>
            <a:lvl5pPr marL="2057400" indent="-228600">
              <a:defRPr sz="2300">
                <a:solidFill>
                  <a:srgbClr val="003B5A"/>
                </a:solidFill>
                <a:latin typeface="Arial" pitchFamily="34" charset="0"/>
                <a:ea typeface="ＭＳ Ｐゴシック" pitchFamily="34" charset="-128"/>
              </a:defRPr>
            </a:lvl5pPr>
            <a:lvl6pPr marL="25146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6pPr>
            <a:lvl7pPr marL="29718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7pPr>
            <a:lvl8pPr marL="34290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8pPr>
            <a:lvl9pPr marL="3886200" indent="-228600" eaLnBrk="0" fontAlgn="base" hangingPunct="0">
              <a:spcBef>
                <a:spcPct val="0"/>
              </a:spcBef>
              <a:spcAft>
                <a:spcPct val="0"/>
              </a:spcAft>
              <a:defRPr sz="2300">
                <a:solidFill>
                  <a:srgbClr val="003B5A"/>
                </a:solidFill>
                <a:latin typeface="Arial" pitchFamily="34" charset="0"/>
                <a:ea typeface="ＭＳ Ｐゴシック" pitchFamily="34" charset="-128"/>
              </a:defRPr>
            </a:lvl9pPr>
          </a:lstStyle>
          <a:p>
            <a:r>
              <a:rPr lang="en-GB" sz="2800" b="1" dirty="0" smtClean="0">
                <a:solidFill>
                  <a:srgbClr val="00567D"/>
                </a:solidFill>
              </a:rPr>
              <a:t>Surge</a:t>
            </a:r>
            <a:r>
              <a:rPr lang="en-GB" sz="3200" b="1" dirty="0" smtClean="0">
                <a:solidFill>
                  <a:srgbClr val="00567D"/>
                </a:solidFill>
              </a:rPr>
              <a:t>  </a:t>
            </a:r>
            <a:r>
              <a:rPr lang="en-GB" sz="2800" i="1" dirty="0">
                <a:solidFill>
                  <a:srgbClr val="00567D"/>
                </a:solidFill>
              </a:rPr>
              <a:t>principally air pressure </a:t>
            </a:r>
            <a:r>
              <a:rPr lang="en-GB" sz="2800" i="1" dirty="0" smtClean="0">
                <a:solidFill>
                  <a:srgbClr val="00567D"/>
                </a:solidFill>
              </a:rPr>
              <a:t>effects, </a:t>
            </a:r>
            <a:r>
              <a:rPr lang="en-GB" sz="2800" i="1" dirty="0">
                <a:solidFill>
                  <a:srgbClr val="00567D"/>
                </a:solidFill>
              </a:rPr>
              <a:t>measured in metres</a:t>
            </a:r>
          </a:p>
        </p:txBody>
      </p:sp>
      <p:sp>
        <p:nvSpPr>
          <p:cNvPr id="7" name="Rectangle 3"/>
          <p:cNvSpPr>
            <a:spLocks noChangeArrowheads="1"/>
          </p:cNvSpPr>
          <p:nvPr/>
        </p:nvSpPr>
        <p:spPr bwMode="auto">
          <a:xfrm>
            <a:off x="234813" y="2686656"/>
            <a:ext cx="82359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i="1" dirty="0" smtClean="0">
                <a:solidFill>
                  <a:srgbClr val="00567D"/>
                </a:solidFill>
              </a:rPr>
              <a:t>The mean sea level at </a:t>
            </a:r>
            <a:r>
              <a:rPr lang="en-GB" sz="2400" i="1" dirty="0" err="1" smtClean="0">
                <a:solidFill>
                  <a:srgbClr val="00567D"/>
                </a:solidFill>
              </a:rPr>
              <a:t>Portmoor</a:t>
            </a:r>
            <a:r>
              <a:rPr lang="en-GB" sz="2400" i="1" dirty="0" smtClean="0">
                <a:solidFill>
                  <a:srgbClr val="00567D"/>
                </a:solidFill>
              </a:rPr>
              <a:t> Pier, </a:t>
            </a:r>
            <a:r>
              <a:rPr lang="en-GB" sz="2400" i="1" dirty="0" err="1" smtClean="0">
                <a:solidFill>
                  <a:srgbClr val="00567D"/>
                </a:solidFill>
              </a:rPr>
              <a:t>Malin</a:t>
            </a:r>
            <a:r>
              <a:rPr lang="en-GB" sz="2400" i="1" dirty="0" smtClean="0">
                <a:solidFill>
                  <a:srgbClr val="00567D"/>
                </a:solidFill>
              </a:rPr>
              <a:t> Head, County Donegal, between 1960 and 1969; is the zero level  for land surveying in Ireland.  </a:t>
            </a:r>
          </a:p>
        </p:txBody>
      </p:sp>
      <p:sp>
        <p:nvSpPr>
          <p:cNvPr id="8" name="Rectangle 3"/>
          <p:cNvSpPr>
            <a:spLocks noChangeArrowheads="1"/>
          </p:cNvSpPr>
          <p:nvPr/>
        </p:nvSpPr>
        <p:spPr bwMode="auto">
          <a:xfrm>
            <a:off x="234813" y="3946488"/>
            <a:ext cx="82359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000" i="1" dirty="0" err="1" smtClean="0">
                <a:solidFill>
                  <a:srgbClr val="00567D"/>
                </a:solidFill>
              </a:rPr>
              <a:t>Lugnaquilla</a:t>
            </a:r>
            <a:r>
              <a:rPr lang="en-GB" sz="2000" i="1" dirty="0" smtClean="0">
                <a:solidFill>
                  <a:srgbClr val="00567D"/>
                </a:solidFill>
              </a:rPr>
              <a:t>, the </a:t>
            </a:r>
            <a:r>
              <a:rPr lang="en-GB" sz="2000" i="1" dirty="0">
                <a:solidFill>
                  <a:srgbClr val="00567D"/>
                </a:solidFill>
              </a:rPr>
              <a:t>highest peak in the Wicklow Mountains at 925 metres (3,035 feet)</a:t>
            </a:r>
          </a:p>
        </p:txBody>
      </p:sp>
      <p:sp>
        <p:nvSpPr>
          <p:cNvPr id="10" name="Rectangle 3"/>
          <p:cNvSpPr>
            <a:spLocks noChangeArrowheads="1"/>
          </p:cNvSpPr>
          <p:nvPr/>
        </p:nvSpPr>
        <p:spPr bwMode="auto">
          <a:xfrm>
            <a:off x="247772" y="4670556"/>
            <a:ext cx="823595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i="1" dirty="0" smtClean="0">
                <a:solidFill>
                  <a:srgbClr val="00567D"/>
                </a:solidFill>
              </a:rPr>
              <a:t>MHWS</a:t>
            </a:r>
            <a:r>
              <a:rPr lang="en-GB" sz="2400" i="1" dirty="0" smtClean="0">
                <a:solidFill>
                  <a:srgbClr val="00567D"/>
                </a:solidFill>
              </a:rPr>
              <a:t> (mean high water spring tide) </a:t>
            </a:r>
            <a:r>
              <a:rPr lang="en-GB" sz="2000" i="1" dirty="0">
                <a:solidFill>
                  <a:srgbClr val="00567D"/>
                </a:solidFill>
              </a:rPr>
              <a:t>The average of high water heights occurring at the time of spring tides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2"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03548" y="260648"/>
            <a:ext cx="8316913" cy="936104"/>
          </a:xfrm>
        </p:spPr>
        <p:txBody>
          <a:bodyPr/>
          <a:lstStyle/>
          <a:p>
            <a:r>
              <a:rPr lang="en-GB" sz="2800" b="1" dirty="0" smtClean="0"/>
              <a:t>Annual peak water levels in Dublin Bay, 2000 to 2012  –  </a:t>
            </a:r>
            <a:r>
              <a:rPr lang="en-GB" sz="2800" b="1" i="1" dirty="0" smtClean="0"/>
              <a:t>tide + surge components</a:t>
            </a:r>
          </a:p>
        </p:txBody>
      </p:sp>
      <p:graphicFrame>
        <p:nvGraphicFramePr>
          <p:cNvPr id="3" name="Content Placeholder 4"/>
          <p:cNvGraphicFramePr>
            <a:graphicFrameLocks noGrp="1"/>
          </p:cNvGraphicFramePr>
          <p:nvPr>
            <p:ph idx="4294967295"/>
          </p:nvPr>
        </p:nvGraphicFramePr>
        <p:xfrm>
          <a:off x="55685" y="806451"/>
          <a:ext cx="8821615" cy="56229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 y="476672"/>
            <a:ext cx="8316913" cy="539750"/>
          </a:xfrm>
        </p:spPr>
        <p:txBody>
          <a:bodyPr/>
          <a:lstStyle/>
          <a:p>
            <a:r>
              <a:rPr lang="en-GB" sz="2800" b="1" dirty="0" smtClean="0"/>
              <a:t>Dublin Bay </a:t>
            </a:r>
            <a:endParaRPr lang="en-GB" sz="2800"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2370930063"/>
              </p:ext>
            </p:extLst>
          </p:nvPr>
        </p:nvGraphicFramePr>
        <p:xfrm>
          <a:off x="3671900" y="404664"/>
          <a:ext cx="3492388" cy="5943600"/>
        </p:xfrm>
        <a:graphic>
          <a:graphicData uri="http://schemas.openxmlformats.org/drawingml/2006/table">
            <a:tbl>
              <a:tblPr firstRow="1" firstCol="1" bandRow="1"/>
              <a:tblGrid>
                <a:gridCol w="1656184"/>
                <a:gridCol w="1836204"/>
              </a:tblGrid>
              <a:tr h="608045">
                <a:tc>
                  <a:txBody>
                    <a:bodyPr/>
                    <a:lstStyle/>
                    <a:p>
                      <a:pPr algn="ctr">
                        <a:lnSpc>
                          <a:spcPts val="1300"/>
                        </a:lnSpc>
                        <a:spcAft>
                          <a:spcPts val="0"/>
                        </a:spcAft>
                      </a:pPr>
                      <a:endParaRPr lang="nl-NL" sz="1600" b="1" dirty="0" smtClean="0">
                        <a:effectLst/>
                        <a:latin typeface="Arial"/>
                        <a:ea typeface="Times New Roman"/>
                        <a:cs typeface="Arial"/>
                      </a:endParaRPr>
                    </a:p>
                    <a:p>
                      <a:pPr algn="ctr">
                        <a:lnSpc>
                          <a:spcPts val="1300"/>
                        </a:lnSpc>
                        <a:spcAft>
                          <a:spcPts val="0"/>
                        </a:spcAft>
                      </a:pPr>
                      <a:r>
                        <a:rPr lang="nl-NL" sz="1600" b="1" dirty="0" smtClean="0">
                          <a:effectLst/>
                          <a:latin typeface="Arial"/>
                          <a:ea typeface="Times New Roman"/>
                          <a:cs typeface="Arial"/>
                        </a:rPr>
                        <a:t>Extreme </a:t>
                      </a:r>
                      <a:r>
                        <a:rPr lang="nl-NL" sz="1600" b="1" dirty="0">
                          <a:effectLst/>
                          <a:latin typeface="Arial"/>
                          <a:ea typeface="Times New Roman"/>
                          <a:cs typeface="Arial"/>
                        </a:rPr>
                        <a:t>levels </a:t>
                      </a:r>
                      <a:endParaRPr lang="nl-NL" sz="1600" b="1" dirty="0" smtClean="0">
                        <a:effectLst/>
                        <a:latin typeface="Arial"/>
                        <a:ea typeface="Times New Roman"/>
                        <a:cs typeface="Arial"/>
                      </a:endParaRPr>
                    </a:p>
                    <a:p>
                      <a:pPr algn="ctr">
                        <a:lnSpc>
                          <a:spcPts val="1300"/>
                        </a:lnSpc>
                        <a:spcAft>
                          <a:spcPts val="0"/>
                        </a:spcAft>
                      </a:pPr>
                      <a:endParaRPr lang="nl-NL" sz="1600" b="1" dirty="0" smtClean="0">
                        <a:effectLst/>
                        <a:latin typeface="Arial"/>
                        <a:ea typeface="Times New Roman"/>
                        <a:cs typeface="Arial"/>
                      </a:endParaRPr>
                    </a:p>
                    <a:p>
                      <a:pPr algn="ctr">
                        <a:lnSpc>
                          <a:spcPts val="1300"/>
                        </a:lnSpc>
                        <a:spcAft>
                          <a:spcPts val="0"/>
                        </a:spcAft>
                      </a:pPr>
                      <a:r>
                        <a:rPr lang="nl-NL" sz="1600" b="1" dirty="0" err="1" smtClean="0">
                          <a:effectLst/>
                          <a:latin typeface="Arial"/>
                          <a:ea typeface="Times New Roman"/>
                          <a:cs typeface="Arial"/>
                        </a:rPr>
                        <a:t>Yrs</a:t>
                      </a:r>
                      <a:r>
                        <a:rPr lang="nl-NL" sz="1600" b="1" dirty="0" smtClean="0">
                          <a:effectLst/>
                          <a:latin typeface="Arial"/>
                          <a:ea typeface="Times New Roman"/>
                          <a:cs typeface="Arial"/>
                        </a:rPr>
                        <a:t> (2002</a:t>
                      </a:r>
                      <a:r>
                        <a:rPr lang="nl-NL" sz="1600" b="1" dirty="0">
                          <a:effectLst/>
                          <a:latin typeface="Arial"/>
                          <a:ea typeface="Times New Roman"/>
                          <a:cs typeface="Arial"/>
                        </a:rPr>
                        <a:t>)</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nl-NL" sz="1600" b="1" dirty="0" smtClean="0">
                        <a:effectLst/>
                        <a:latin typeface="Arial"/>
                        <a:ea typeface="Times New Roman"/>
                        <a:cs typeface="Arial"/>
                      </a:endParaRPr>
                    </a:p>
                    <a:p>
                      <a:pPr algn="ctr">
                        <a:lnSpc>
                          <a:spcPts val="1300"/>
                        </a:lnSpc>
                        <a:spcAft>
                          <a:spcPts val="0"/>
                        </a:spcAft>
                      </a:pPr>
                      <a:endParaRPr lang="nl-NL" sz="1600" b="1" dirty="0" smtClean="0">
                        <a:effectLst/>
                        <a:latin typeface="Arial"/>
                        <a:ea typeface="Times New Roman"/>
                        <a:cs typeface="Arial"/>
                      </a:endParaRPr>
                    </a:p>
                    <a:p>
                      <a:pPr algn="ctr">
                        <a:lnSpc>
                          <a:spcPts val="1300"/>
                        </a:lnSpc>
                        <a:spcAft>
                          <a:spcPts val="0"/>
                        </a:spcAft>
                      </a:pPr>
                      <a:endParaRPr lang="nl-NL" sz="1600" b="1" dirty="0" smtClean="0">
                        <a:effectLst/>
                        <a:latin typeface="Arial"/>
                        <a:ea typeface="Times New Roman"/>
                        <a:cs typeface="Arial"/>
                      </a:endParaRPr>
                    </a:p>
                    <a:p>
                      <a:pPr algn="ctr">
                        <a:lnSpc>
                          <a:spcPts val="1300"/>
                        </a:lnSpc>
                        <a:spcAft>
                          <a:spcPts val="0"/>
                        </a:spcAft>
                      </a:pPr>
                      <a:r>
                        <a:rPr lang="nl-NL" sz="1600" b="1" dirty="0" err="1" smtClean="0">
                          <a:effectLst/>
                          <a:latin typeface="Arial"/>
                          <a:ea typeface="Times New Roman"/>
                          <a:cs typeface="Arial"/>
                        </a:rPr>
                        <a:t>mODM</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1000</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3.31</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500</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3.24</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306285">
                <a:tc>
                  <a:txBody>
                    <a:bodyPr/>
                    <a:lstStyle/>
                    <a:p>
                      <a:pPr algn="ctr">
                        <a:lnSpc>
                          <a:spcPts val="1300"/>
                        </a:lnSpc>
                        <a:spcAft>
                          <a:spcPts val="0"/>
                        </a:spcAft>
                      </a:pPr>
                      <a:endParaRPr lang="nl-NL" sz="1600" b="1" dirty="0" smtClean="0">
                        <a:effectLst/>
                        <a:latin typeface="Arial"/>
                        <a:ea typeface="Times New Roman"/>
                        <a:cs typeface="Arial"/>
                      </a:endParaRPr>
                    </a:p>
                    <a:p>
                      <a:pPr algn="ctr">
                        <a:lnSpc>
                          <a:spcPts val="1300"/>
                        </a:lnSpc>
                        <a:spcAft>
                          <a:spcPts val="0"/>
                        </a:spcAft>
                      </a:pPr>
                      <a:r>
                        <a:rPr lang="nl-NL" sz="1600" b="1" dirty="0" smtClean="0">
                          <a:effectLst/>
                          <a:latin typeface="Arial"/>
                          <a:ea typeface="Times New Roman"/>
                          <a:cs typeface="Arial"/>
                        </a:rPr>
                        <a:t>200</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a:txBody>
                    <a:bodyPr/>
                    <a:lstStyle/>
                    <a:p>
                      <a:pPr algn="ctr">
                        <a:lnSpc>
                          <a:spcPts val="1300"/>
                        </a:lnSpc>
                        <a:spcAft>
                          <a:spcPts val="0"/>
                        </a:spcAft>
                      </a:pPr>
                      <a:endParaRPr lang="nl-NL" sz="1600" b="1" dirty="0" smtClean="0">
                        <a:effectLst/>
                        <a:latin typeface="Arial"/>
                        <a:ea typeface="Times New Roman"/>
                        <a:cs typeface="Arial"/>
                      </a:endParaRPr>
                    </a:p>
                    <a:p>
                      <a:pPr algn="ctr">
                        <a:lnSpc>
                          <a:spcPts val="1300"/>
                        </a:lnSpc>
                        <a:spcAft>
                          <a:spcPts val="0"/>
                        </a:spcAft>
                      </a:pPr>
                      <a:r>
                        <a:rPr lang="nl-NL" sz="1600" b="1" dirty="0" smtClean="0">
                          <a:effectLst/>
                          <a:latin typeface="Arial"/>
                          <a:ea typeface="Times New Roman"/>
                          <a:cs typeface="Arial"/>
                        </a:rPr>
                        <a:t>3.13</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100</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3.03</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50</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2.91</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20</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2.75</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10</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2.61</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5</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2.48</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2</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8F"/>
                    </a:solidFill>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2.35</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8F"/>
                    </a:solidFill>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HAT</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1.99</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MHWS</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1.59</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MHWN</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0.89</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MSL</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nl-NL" sz="1600" dirty="0">
                          <a:effectLst/>
                          <a:latin typeface="Arial"/>
                          <a:ea typeface="Times New Roman"/>
                          <a:cs typeface="Arial"/>
                        </a:rPr>
                        <a:t> </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MLWN</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a:t>
                      </a:r>
                      <a:r>
                        <a:rPr lang="nl-NL" sz="1600" dirty="0">
                          <a:effectLst/>
                          <a:latin typeface="Arial"/>
                          <a:ea typeface="Times New Roman"/>
                          <a:cs typeface="Arial"/>
                        </a:rPr>
                        <a:t>1.01</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MLWS</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a:t>
                      </a:r>
                      <a:r>
                        <a:rPr lang="nl-NL" sz="1600" dirty="0">
                          <a:effectLst/>
                          <a:latin typeface="Arial"/>
                          <a:ea typeface="Times New Roman"/>
                          <a:cs typeface="Arial"/>
                        </a:rPr>
                        <a:t>1.81</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285">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LAT</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a:t>
                      </a:r>
                      <a:r>
                        <a:rPr lang="nl-NL" sz="1600" dirty="0">
                          <a:effectLst/>
                          <a:latin typeface="Arial"/>
                          <a:ea typeface="Times New Roman"/>
                          <a:cs typeface="Arial"/>
                        </a:rPr>
                        <a:t>2.61</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2"/>
          <p:cNvSpPr>
            <a:spLocks noChangeArrowheads="1"/>
          </p:cNvSpPr>
          <p:nvPr/>
        </p:nvSpPr>
        <p:spPr bwMode="auto">
          <a:xfrm>
            <a:off x="3709988" y="20050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smtClean="0">
              <a:ln>
                <a:noFill/>
              </a:ln>
              <a:solidFill>
                <a:srgbClr val="003B5A"/>
              </a:solidFill>
              <a:effectLst/>
              <a:latin typeface="Arial" pitchFamily="34" charset="0"/>
              <a:ea typeface="ＭＳ Ｐゴシック" pitchFamily="34" charset="-128"/>
            </a:endParaRPr>
          </a:p>
        </p:txBody>
      </p:sp>
      <p:sp>
        <p:nvSpPr>
          <p:cNvPr id="14" name="TextBox 13"/>
          <p:cNvSpPr txBox="1"/>
          <p:nvPr/>
        </p:nvSpPr>
        <p:spPr>
          <a:xfrm>
            <a:off x="7245" y="3782568"/>
            <a:ext cx="2844316" cy="2677656"/>
          </a:xfrm>
          <a:prstGeom prst="rect">
            <a:avLst/>
          </a:prstGeom>
          <a:noFill/>
        </p:spPr>
        <p:txBody>
          <a:bodyPr wrap="square" rtlCol="0">
            <a:spAutoFit/>
          </a:bodyPr>
          <a:lstStyle/>
          <a:p>
            <a:r>
              <a:rPr lang="en-GB" sz="2400" b="1" dirty="0" smtClean="0"/>
              <a:t>The Design (Extreme)  Still Water Level  =</a:t>
            </a:r>
          </a:p>
          <a:p>
            <a:endParaRPr lang="en-GB" sz="2400" b="1" dirty="0"/>
          </a:p>
          <a:p>
            <a:r>
              <a:rPr lang="en-GB" sz="2400" b="1" dirty="0" smtClean="0"/>
              <a:t>Predicted Tide + </a:t>
            </a:r>
          </a:p>
          <a:p>
            <a:endParaRPr lang="en-GB" sz="2400" b="1" dirty="0"/>
          </a:p>
          <a:p>
            <a:r>
              <a:rPr lang="en-GB" sz="2400" b="1" dirty="0" smtClean="0"/>
              <a:t>Surge </a:t>
            </a:r>
          </a:p>
        </p:txBody>
      </p:sp>
      <p:graphicFrame>
        <p:nvGraphicFramePr>
          <p:cNvPr id="18" name="Table 17"/>
          <p:cNvGraphicFramePr>
            <a:graphicFrameLocks noGrp="1"/>
          </p:cNvGraphicFramePr>
          <p:nvPr>
            <p:extLst>
              <p:ext uri="{D42A27DB-BD31-4B8C-83A1-F6EECF244321}">
                <p14:modId xmlns:p14="http://schemas.microsoft.com/office/powerpoint/2010/main" xmlns="" val="2139157581"/>
              </p:ext>
            </p:extLst>
          </p:nvPr>
        </p:nvGraphicFramePr>
        <p:xfrm>
          <a:off x="7164288" y="417513"/>
          <a:ext cx="2052228" cy="3632200"/>
        </p:xfrm>
        <a:graphic>
          <a:graphicData uri="http://schemas.openxmlformats.org/drawingml/2006/table">
            <a:tbl>
              <a:tblPr firstRow="1" firstCol="1" bandRow="1"/>
              <a:tblGrid>
                <a:gridCol w="2052228"/>
              </a:tblGrid>
              <a:tr h="648072">
                <a:tc>
                  <a:txBody>
                    <a:bodyPr/>
                    <a:lstStyle/>
                    <a:p>
                      <a:pPr>
                        <a:lnSpc>
                          <a:spcPts val="1300"/>
                        </a:lnSpc>
                        <a:spcAft>
                          <a:spcPts val="0"/>
                        </a:spcAft>
                      </a:pPr>
                      <a:endParaRPr lang="en-GB" sz="1600" b="1" dirty="0" smtClean="0">
                        <a:effectLst/>
                        <a:latin typeface="Arial"/>
                        <a:ea typeface="Times New Roman"/>
                        <a:cs typeface="Arial"/>
                      </a:endParaRPr>
                    </a:p>
                    <a:p>
                      <a:pPr>
                        <a:lnSpc>
                          <a:spcPts val="1300"/>
                        </a:lnSpc>
                        <a:spcAft>
                          <a:spcPts val="0"/>
                        </a:spcAft>
                      </a:pPr>
                      <a:r>
                        <a:rPr lang="en-GB" sz="1600" b="1" dirty="0" smtClean="0">
                          <a:effectLst/>
                          <a:latin typeface="Arial"/>
                          <a:ea typeface="Times New Roman"/>
                          <a:cs typeface="Arial"/>
                        </a:rPr>
                        <a:t>Surge component</a:t>
                      </a:r>
                    </a:p>
                    <a:p>
                      <a:pPr>
                        <a:lnSpc>
                          <a:spcPts val="1300"/>
                        </a:lnSpc>
                        <a:spcAft>
                          <a:spcPts val="0"/>
                        </a:spcAft>
                      </a:pPr>
                      <a:endParaRPr lang="en-GB" sz="1600" b="1" dirty="0" smtClean="0">
                        <a:effectLst/>
                        <a:latin typeface="Arial"/>
                        <a:ea typeface="Times New Roman"/>
                        <a:cs typeface="Arial"/>
                      </a:endParaRPr>
                    </a:p>
                    <a:p>
                      <a:pPr>
                        <a:lnSpc>
                          <a:spcPts val="1300"/>
                        </a:lnSpc>
                        <a:spcAft>
                          <a:spcPts val="0"/>
                        </a:spcAft>
                      </a:pPr>
                      <a:r>
                        <a:rPr lang="en-GB" sz="1600" b="1" dirty="0" smtClean="0">
                          <a:effectLst/>
                          <a:latin typeface="Arial"/>
                          <a:ea typeface="Times New Roman"/>
                          <a:cs typeface="Arial"/>
                        </a:rPr>
                        <a:t> </a:t>
                      </a:r>
                      <a:r>
                        <a:rPr lang="en-GB" sz="1600" b="1" dirty="0">
                          <a:effectLst/>
                          <a:latin typeface="Arial"/>
                          <a:ea typeface="Times New Roman"/>
                          <a:cs typeface="Arial"/>
                        </a:rPr>
                        <a:t>above</a:t>
                      </a:r>
                      <a:r>
                        <a:rPr lang="nl-NL" sz="1600" b="1" dirty="0">
                          <a:effectLst/>
                          <a:latin typeface="Arial"/>
                          <a:ea typeface="Times New Roman"/>
                          <a:cs typeface="Arial"/>
                        </a:rPr>
                        <a:t> MHWS (m)</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749">
                <a:tc>
                  <a:txBody>
                    <a:bodyPr/>
                    <a:lstStyle/>
                    <a:p>
                      <a:pPr>
                        <a:lnSpc>
                          <a:spcPts val="1300"/>
                        </a:lnSpc>
                        <a:spcAft>
                          <a:spcPts val="0"/>
                        </a:spcAft>
                      </a:pPr>
                      <a:endParaRPr lang="nl-NL" sz="1600" dirty="0" smtClean="0">
                        <a:effectLst/>
                        <a:latin typeface="Arial"/>
                        <a:ea typeface="Times New Roman"/>
                        <a:cs typeface="Arial"/>
                      </a:endParaRPr>
                    </a:p>
                    <a:p>
                      <a:pPr>
                        <a:lnSpc>
                          <a:spcPts val="1300"/>
                        </a:lnSpc>
                        <a:spcAft>
                          <a:spcPts val="0"/>
                        </a:spcAft>
                      </a:pPr>
                      <a:r>
                        <a:rPr lang="nl-NL" sz="1600" dirty="0" smtClean="0">
                          <a:effectLst/>
                          <a:latin typeface="Arial"/>
                          <a:ea typeface="Times New Roman"/>
                          <a:cs typeface="Arial"/>
                        </a:rPr>
                        <a:t>1.59 </a:t>
                      </a:r>
                      <a:r>
                        <a:rPr lang="nl-NL" sz="1600" dirty="0">
                          <a:effectLst/>
                          <a:latin typeface="Arial"/>
                          <a:ea typeface="Times New Roman"/>
                          <a:cs typeface="Arial"/>
                        </a:rPr>
                        <a:t>m</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281749">
                <a:tc>
                  <a:txBody>
                    <a:bodyPr/>
                    <a:lstStyle/>
                    <a:p>
                      <a:pPr>
                        <a:lnSpc>
                          <a:spcPts val="1300"/>
                        </a:lnSpc>
                        <a:spcAft>
                          <a:spcPts val="0"/>
                        </a:spcAft>
                      </a:pPr>
                      <a:endParaRPr lang="nl-NL" sz="1600" dirty="0" smtClean="0">
                        <a:effectLst/>
                        <a:latin typeface="Arial"/>
                        <a:ea typeface="Times New Roman"/>
                        <a:cs typeface="Arial"/>
                      </a:endParaRPr>
                    </a:p>
                    <a:p>
                      <a:pPr>
                        <a:lnSpc>
                          <a:spcPts val="1300"/>
                        </a:lnSpc>
                        <a:spcAft>
                          <a:spcPts val="0"/>
                        </a:spcAft>
                      </a:pPr>
                      <a:r>
                        <a:rPr lang="nl-NL" sz="1600" dirty="0" smtClean="0">
                          <a:effectLst/>
                          <a:latin typeface="Arial"/>
                          <a:ea typeface="Times New Roman"/>
                          <a:cs typeface="Arial"/>
                        </a:rPr>
                        <a:t>1.65 </a:t>
                      </a:r>
                      <a:r>
                        <a:rPr lang="nl-NL" sz="1600" dirty="0">
                          <a:effectLst/>
                          <a:latin typeface="Arial"/>
                          <a:ea typeface="Times New Roman"/>
                          <a:cs typeface="Arial"/>
                        </a:rPr>
                        <a:t>m</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281749">
                <a:tc>
                  <a:txBody>
                    <a:bodyPr/>
                    <a:lstStyle/>
                    <a:p>
                      <a:pPr>
                        <a:lnSpc>
                          <a:spcPts val="1300"/>
                        </a:lnSpc>
                        <a:spcAft>
                          <a:spcPts val="0"/>
                        </a:spcAft>
                      </a:pPr>
                      <a:endParaRPr lang="nl-NL" sz="1600" b="1" dirty="0" smtClean="0">
                        <a:effectLst/>
                        <a:latin typeface="Arial"/>
                        <a:ea typeface="Times New Roman"/>
                        <a:cs typeface="Arial"/>
                      </a:endParaRPr>
                    </a:p>
                    <a:p>
                      <a:pPr>
                        <a:lnSpc>
                          <a:spcPts val="1300"/>
                        </a:lnSpc>
                        <a:spcAft>
                          <a:spcPts val="0"/>
                        </a:spcAft>
                      </a:pPr>
                      <a:r>
                        <a:rPr lang="nl-NL" sz="1600" b="1" dirty="0" smtClean="0">
                          <a:effectLst/>
                          <a:latin typeface="Arial"/>
                          <a:ea typeface="Times New Roman"/>
                          <a:cs typeface="Arial"/>
                        </a:rPr>
                        <a:t>1.54 </a:t>
                      </a:r>
                      <a:r>
                        <a:rPr lang="nl-NL" sz="1600" b="1" dirty="0">
                          <a:effectLst/>
                          <a:latin typeface="Arial"/>
                          <a:ea typeface="Times New Roman"/>
                          <a:cs typeface="Arial"/>
                        </a:rPr>
                        <a:t>m</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281749">
                <a:tc>
                  <a:txBody>
                    <a:bodyPr/>
                    <a:lstStyle/>
                    <a:p>
                      <a:pPr>
                        <a:lnSpc>
                          <a:spcPts val="1300"/>
                        </a:lnSpc>
                        <a:spcAft>
                          <a:spcPts val="0"/>
                        </a:spcAft>
                      </a:pPr>
                      <a:endParaRPr lang="nl-NL" sz="1600" dirty="0" smtClean="0">
                        <a:effectLst/>
                        <a:latin typeface="Arial"/>
                        <a:ea typeface="Times New Roman"/>
                        <a:cs typeface="Arial"/>
                      </a:endParaRPr>
                    </a:p>
                    <a:p>
                      <a:pPr>
                        <a:lnSpc>
                          <a:spcPts val="1300"/>
                        </a:lnSpc>
                        <a:spcAft>
                          <a:spcPts val="0"/>
                        </a:spcAft>
                      </a:pPr>
                      <a:r>
                        <a:rPr lang="nl-NL" sz="1600" dirty="0" smtClean="0">
                          <a:effectLst/>
                          <a:latin typeface="Arial"/>
                          <a:ea typeface="Times New Roman"/>
                          <a:cs typeface="Arial"/>
                        </a:rPr>
                        <a:t>1.44m</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281749">
                <a:tc>
                  <a:txBody>
                    <a:bodyPr/>
                    <a:lstStyle/>
                    <a:p>
                      <a:pPr>
                        <a:lnSpc>
                          <a:spcPts val="1300"/>
                        </a:lnSpc>
                        <a:spcAft>
                          <a:spcPts val="0"/>
                        </a:spcAft>
                      </a:pPr>
                      <a:endParaRPr lang="nl-NL" sz="1600" dirty="0" smtClean="0">
                        <a:effectLst/>
                        <a:latin typeface="Arial"/>
                        <a:ea typeface="Times New Roman"/>
                        <a:cs typeface="Arial"/>
                      </a:endParaRPr>
                    </a:p>
                    <a:p>
                      <a:pPr>
                        <a:lnSpc>
                          <a:spcPts val="1300"/>
                        </a:lnSpc>
                        <a:spcAft>
                          <a:spcPts val="0"/>
                        </a:spcAft>
                      </a:pPr>
                      <a:r>
                        <a:rPr lang="nl-NL" sz="1600" dirty="0" smtClean="0">
                          <a:effectLst/>
                          <a:latin typeface="Arial"/>
                          <a:ea typeface="Times New Roman"/>
                          <a:cs typeface="Arial"/>
                        </a:rPr>
                        <a:t>1.32 </a:t>
                      </a:r>
                      <a:r>
                        <a:rPr lang="nl-NL" sz="1600" dirty="0">
                          <a:effectLst/>
                          <a:latin typeface="Arial"/>
                          <a:ea typeface="Times New Roman"/>
                          <a:cs typeface="Arial"/>
                        </a:rPr>
                        <a:t>m</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281749">
                <a:tc>
                  <a:txBody>
                    <a:bodyPr/>
                    <a:lstStyle/>
                    <a:p>
                      <a:pPr>
                        <a:lnSpc>
                          <a:spcPts val="1300"/>
                        </a:lnSpc>
                        <a:spcAft>
                          <a:spcPts val="0"/>
                        </a:spcAft>
                      </a:pPr>
                      <a:endParaRPr lang="nl-NL" sz="1600" dirty="0" smtClean="0">
                        <a:effectLst/>
                        <a:latin typeface="Arial"/>
                        <a:ea typeface="Times New Roman"/>
                        <a:cs typeface="Arial"/>
                      </a:endParaRPr>
                    </a:p>
                    <a:p>
                      <a:pPr>
                        <a:lnSpc>
                          <a:spcPts val="1300"/>
                        </a:lnSpc>
                        <a:spcAft>
                          <a:spcPts val="0"/>
                        </a:spcAft>
                      </a:pPr>
                      <a:r>
                        <a:rPr lang="nl-NL" sz="1600" dirty="0" smtClean="0">
                          <a:effectLst/>
                          <a:latin typeface="Arial"/>
                          <a:ea typeface="Times New Roman"/>
                          <a:cs typeface="Arial"/>
                        </a:rPr>
                        <a:t>1.16 </a:t>
                      </a:r>
                      <a:r>
                        <a:rPr lang="nl-NL" sz="1600" dirty="0">
                          <a:effectLst/>
                          <a:latin typeface="Arial"/>
                          <a:ea typeface="Times New Roman"/>
                          <a:cs typeface="Arial"/>
                        </a:rPr>
                        <a:t>m</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281749">
                <a:tc>
                  <a:txBody>
                    <a:bodyPr/>
                    <a:lstStyle/>
                    <a:p>
                      <a:pPr>
                        <a:lnSpc>
                          <a:spcPts val="1300"/>
                        </a:lnSpc>
                        <a:spcAft>
                          <a:spcPts val="0"/>
                        </a:spcAft>
                      </a:pPr>
                      <a:endParaRPr lang="nl-NL" sz="1600" dirty="0" smtClean="0">
                        <a:effectLst/>
                        <a:latin typeface="Arial"/>
                        <a:ea typeface="Times New Roman"/>
                        <a:cs typeface="Arial"/>
                      </a:endParaRPr>
                    </a:p>
                    <a:p>
                      <a:pPr>
                        <a:lnSpc>
                          <a:spcPts val="1300"/>
                        </a:lnSpc>
                        <a:spcAft>
                          <a:spcPts val="0"/>
                        </a:spcAft>
                      </a:pPr>
                      <a:r>
                        <a:rPr lang="nl-NL" sz="1600" dirty="0" smtClean="0">
                          <a:effectLst/>
                          <a:latin typeface="Arial"/>
                          <a:ea typeface="Times New Roman"/>
                          <a:cs typeface="Arial"/>
                        </a:rPr>
                        <a:t>1.02 </a:t>
                      </a:r>
                      <a:r>
                        <a:rPr lang="nl-NL" sz="1600" dirty="0">
                          <a:effectLst/>
                          <a:latin typeface="Arial"/>
                          <a:ea typeface="Times New Roman"/>
                          <a:cs typeface="Arial"/>
                        </a:rPr>
                        <a:t>m</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r>
              <a:tr h="281749">
                <a:tc>
                  <a:txBody>
                    <a:bodyPr/>
                    <a:lstStyle/>
                    <a:p>
                      <a:pPr>
                        <a:lnSpc>
                          <a:spcPts val="1300"/>
                        </a:lnSpc>
                        <a:spcAft>
                          <a:spcPts val="0"/>
                        </a:spcAft>
                      </a:pPr>
                      <a:endParaRPr lang="nl-NL" sz="1600" dirty="0" smtClean="0">
                        <a:effectLst/>
                        <a:latin typeface="Arial"/>
                        <a:ea typeface="Times New Roman"/>
                        <a:cs typeface="Arial"/>
                      </a:endParaRPr>
                    </a:p>
                    <a:p>
                      <a:pPr>
                        <a:lnSpc>
                          <a:spcPts val="1300"/>
                        </a:lnSpc>
                        <a:spcAft>
                          <a:spcPts val="0"/>
                        </a:spcAft>
                      </a:pPr>
                      <a:r>
                        <a:rPr lang="nl-NL" sz="1600" dirty="0" smtClean="0">
                          <a:effectLst/>
                          <a:latin typeface="Arial"/>
                          <a:ea typeface="Times New Roman"/>
                          <a:cs typeface="Arial"/>
                        </a:rPr>
                        <a:t>0.89 </a:t>
                      </a:r>
                      <a:r>
                        <a:rPr lang="nl-NL" sz="1600" dirty="0">
                          <a:effectLst/>
                          <a:latin typeface="Arial"/>
                          <a:ea typeface="Times New Roman"/>
                          <a:cs typeface="Arial"/>
                        </a:rPr>
                        <a:t>m</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r>
              <a:tr h="281749">
                <a:tc>
                  <a:txBody>
                    <a:bodyPr/>
                    <a:lstStyle/>
                    <a:p>
                      <a:pPr>
                        <a:lnSpc>
                          <a:spcPts val="1300"/>
                        </a:lnSpc>
                        <a:spcAft>
                          <a:spcPts val="0"/>
                        </a:spcAft>
                      </a:pPr>
                      <a:endParaRPr lang="nl-NL" sz="1600" dirty="0" smtClean="0">
                        <a:effectLst/>
                        <a:latin typeface="Arial"/>
                        <a:ea typeface="Times New Roman"/>
                        <a:cs typeface="Arial"/>
                      </a:endParaRPr>
                    </a:p>
                    <a:p>
                      <a:pPr>
                        <a:lnSpc>
                          <a:spcPts val="1300"/>
                        </a:lnSpc>
                        <a:spcAft>
                          <a:spcPts val="0"/>
                        </a:spcAft>
                      </a:pPr>
                      <a:r>
                        <a:rPr lang="nl-NL" sz="1600" dirty="0" smtClean="0">
                          <a:effectLst/>
                          <a:latin typeface="Arial"/>
                          <a:ea typeface="Times New Roman"/>
                          <a:cs typeface="Arial"/>
                        </a:rPr>
                        <a:t>0.76 </a:t>
                      </a:r>
                      <a:r>
                        <a:rPr lang="nl-NL" sz="1600" dirty="0">
                          <a:effectLst/>
                          <a:latin typeface="Arial"/>
                          <a:ea typeface="Times New Roman"/>
                          <a:cs typeface="Arial"/>
                        </a:rPr>
                        <a:t>m</a:t>
                      </a:r>
                      <a:endParaRPr lang="en-GB"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8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477696035"/>
              </p:ext>
            </p:extLst>
          </p:nvPr>
        </p:nvGraphicFramePr>
        <p:xfrm>
          <a:off x="1907704" y="404664"/>
          <a:ext cx="1764196" cy="3632200"/>
        </p:xfrm>
        <a:graphic>
          <a:graphicData uri="http://schemas.openxmlformats.org/drawingml/2006/table">
            <a:tbl>
              <a:tblPr firstRow="1" firstCol="1" bandRow="1"/>
              <a:tblGrid>
                <a:gridCol w="1764196"/>
              </a:tblGrid>
              <a:tr h="582013">
                <a:tc>
                  <a:txBody>
                    <a:bodyPr/>
                    <a:lstStyle/>
                    <a:p>
                      <a:pPr algn="ctr">
                        <a:lnSpc>
                          <a:spcPts val="1300"/>
                        </a:lnSpc>
                        <a:spcAft>
                          <a:spcPts val="0"/>
                        </a:spcAft>
                      </a:pPr>
                      <a:endParaRPr lang="en-GB" sz="1400" b="1" dirty="0" smtClean="0">
                        <a:effectLst/>
                        <a:latin typeface="Arial"/>
                        <a:ea typeface="Times New Roman"/>
                        <a:cs typeface="Arial"/>
                      </a:endParaRPr>
                    </a:p>
                    <a:p>
                      <a:pPr algn="ctr">
                        <a:lnSpc>
                          <a:spcPts val="1300"/>
                        </a:lnSpc>
                        <a:spcAft>
                          <a:spcPts val="0"/>
                        </a:spcAft>
                      </a:pPr>
                      <a:r>
                        <a:rPr lang="en-GB" sz="1400" b="1" dirty="0" smtClean="0">
                          <a:effectLst/>
                          <a:latin typeface="Arial"/>
                          <a:ea typeface="Times New Roman"/>
                          <a:cs typeface="Arial"/>
                        </a:rPr>
                        <a:t>Annual </a:t>
                      </a:r>
                      <a:r>
                        <a:rPr lang="en-GB" sz="1400" b="1" dirty="0" err="1">
                          <a:effectLst/>
                          <a:latin typeface="Arial"/>
                          <a:ea typeface="Times New Roman"/>
                          <a:cs typeface="Arial"/>
                        </a:rPr>
                        <a:t>Exceedance</a:t>
                      </a:r>
                      <a:r>
                        <a:rPr lang="en-GB" sz="1400" b="1" dirty="0">
                          <a:effectLst/>
                          <a:latin typeface="Arial"/>
                          <a:ea typeface="Times New Roman"/>
                          <a:cs typeface="Arial"/>
                        </a:rPr>
                        <a:t> </a:t>
                      </a:r>
                      <a:endParaRPr lang="en-GB" sz="1400" b="1" dirty="0" smtClean="0">
                        <a:effectLst/>
                        <a:latin typeface="Arial"/>
                        <a:ea typeface="Times New Roman"/>
                        <a:cs typeface="Arial"/>
                      </a:endParaRPr>
                    </a:p>
                    <a:p>
                      <a:pPr algn="ctr">
                        <a:lnSpc>
                          <a:spcPts val="1300"/>
                        </a:lnSpc>
                        <a:spcAft>
                          <a:spcPts val="0"/>
                        </a:spcAft>
                      </a:pPr>
                      <a:r>
                        <a:rPr lang="en-GB" sz="1400" b="1" dirty="0" smtClean="0">
                          <a:effectLst/>
                          <a:latin typeface="Arial"/>
                          <a:ea typeface="Times New Roman"/>
                          <a:cs typeface="Arial"/>
                        </a:rPr>
                        <a:t>Probability  </a:t>
                      </a:r>
                      <a:r>
                        <a:rPr lang="en-GB" sz="1400" b="1" dirty="0">
                          <a:effectLst/>
                          <a:latin typeface="Arial"/>
                          <a:ea typeface="Times New Roman"/>
                          <a:cs typeface="Arial"/>
                        </a:rPr>
                        <a:t>(AEP)</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372">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0.1</a:t>
                      </a:r>
                      <a:r>
                        <a:rPr lang="nl-NL" sz="1600" dirty="0">
                          <a:effectLst/>
                          <a:latin typeface="Arial"/>
                          <a:ea typeface="Times New Roman"/>
                          <a:cs typeface="Arial"/>
                        </a:rPr>
                        <a:t>%</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295372">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0.2</a:t>
                      </a:r>
                      <a:r>
                        <a:rPr lang="nl-NL" sz="1600" dirty="0">
                          <a:effectLst/>
                          <a:latin typeface="Arial"/>
                          <a:ea typeface="Times New Roman"/>
                          <a:cs typeface="Arial"/>
                        </a:rPr>
                        <a:t>%</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295372">
                <a:tc>
                  <a:txBody>
                    <a:bodyPr/>
                    <a:lstStyle/>
                    <a:p>
                      <a:pPr algn="ctr">
                        <a:lnSpc>
                          <a:spcPts val="1300"/>
                        </a:lnSpc>
                        <a:spcAft>
                          <a:spcPts val="0"/>
                        </a:spcAft>
                      </a:pPr>
                      <a:endParaRPr lang="nl-NL" sz="1600" b="1" dirty="0" smtClean="0">
                        <a:effectLst/>
                        <a:latin typeface="Arial"/>
                        <a:ea typeface="Times New Roman"/>
                        <a:cs typeface="Arial"/>
                      </a:endParaRPr>
                    </a:p>
                    <a:p>
                      <a:pPr algn="ctr">
                        <a:lnSpc>
                          <a:spcPts val="1300"/>
                        </a:lnSpc>
                        <a:spcAft>
                          <a:spcPts val="0"/>
                        </a:spcAft>
                      </a:pPr>
                      <a:r>
                        <a:rPr lang="nl-NL" sz="1600" b="1" dirty="0" smtClean="0">
                          <a:effectLst/>
                          <a:latin typeface="Arial"/>
                          <a:ea typeface="Times New Roman"/>
                          <a:cs typeface="Arial"/>
                        </a:rPr>
                        <a:t>0.5</a:t>
                      </a:r>
                      <a:r>
                        <a:rPr lang="nl-NL" sz="1600" b="1" dirty="0">
                          <a:effectLst/>
                          <a:latin typeface="Arial"/>
                          <a:ea typeface="Times New Roman"/>
                          <a:cs typeface="Arial"/>
                        </a:rPr>
                        <a:t>%</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295372">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1</a:t>
                      </a:r>
                      <a:r>
                        <a:rPr lang="nl-NL" sz="1600" dirty="0">
                          <a:effectLst/>
                          <a:latin typeface="Arial"/>
                          <a:ea typeface="Times New Roman"/>
                          <a:cs typeface="Arial"/>
                        </a:rPr>
                        <a:t>%</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295372">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2</a:t>
                      </a:r>
                      <a:r>
                        <a:rPr lang="nl-NL" sz="1600" dirty="0">
                          <a:effectLst/>
                          <a:latin typeface="Arial"/>
                          <a:ea typeface="Times New Roman"/>
                          <a:cs typeface="Arial"/>
                        </a:rPr>
                        <a:t>%</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295372">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5</a:t>
                      </a:r>
                      <a:r>
                        <a:rPr lang="nl-NL" sz="1600" dirty="0">
                          <a:effectLst/>
                          <a:latin typeface="Arial"/>
                          <a:ea typeface="Times New Roman"/>
                          <a:cs typeface="Arial"/>
                        </a:rPr>
                        <a:t>%</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r>
              <a:tr h="295372">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10</a:t>
                      </a:r>
                      <a:r>
                        <a:rPr lang="nl-NL" sz="1600" dirty="0">
                          <a:effectLst/>
                          <a:latin typeface="Arial"/>
                          <a:ea typeface="Times New Roman"/>
                          <a:cs typeface="Arial"/>
                        </a:rPr>
                        <a:t>%</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r>
              <a:tr h="295372">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20</a:t>
                      </a:r>
                      <a:r>
                        <a:rPr lang="nl-NL" sz="1600" dirty="0">
                          <a:effectLst/>
                          <a:latin typeface="Arial"/>
                          <a:ea typeface="Times New Roman"/>
                          <a:cs typeface="Arial"/>
                        </a:rPr>
                        <a:t>%</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r>
              <a:tr h="295372">
                <a:tc>
                  <a:txBody>
                    <a:bodyPr/>
                    <a:lstStyle/>
                    <a:p>
                      <a:pPr algn="ctr">
                        <a:lnSpc>
                          <a:spcPts val="1300"/>
                        </a:lnSpc>
                        <a:spcAft>
                          <a:spcPts val="0"/>
                        </a:spcAft>
                      </a:pPr>
                      <a:endParaRPr lang="nl-NL" sz="1600" dirty="0" smtClean="0">
                        <a:effectLst/>
                        <a:latin typeface="Arial"/>
                        <a:ea typeface="Times New Roman"/>
                        <a:cs typeface="Arial"/>
                      </a:endParaRPr>
                    </a:p>
                    <a:p>
                      <a:pPr algn="ctr">
                        <a:lnSpc>
                          <a:spcPts val="1300"/>
                        </a:lnSpc>
                        <a:spcAft>
                          <a:spcPts val="0"/>
                        </a:spcAft>
                      </a:pPr>
                      <a:r>
                        <a:rPr lang="nl-NL" sz="1600" dirty="0" smtClean="0">
                          <a:effectLst/>
                          <a:latin typeface="Arial"/>
                          <a:ea typeface="Times New Roman"/>
                          <a:cs typeface="Arial"/>
                        </a:rPr>
                        <a:t>50</a:t>
                      </a:r>
                      <a:r>
                        <a:rPr lang="nl-NL" sz="1600" dirty="0">
                          <a:effectLst/>
                          <a:latin typeface="Arial"/>
                          <a:ea typeface="Times New Roman"/>
                          <a:cs typeface="Arial"/>
                        </a:rPr>
                        <a:t>%</a:t>
                      </a:r>
                      <a:endParaRPr lang="en-GB"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8F"/>
                    </a:solidFill>
                  </a:tcPr>
                </a:tc>
              </a:tr>
            </a:tbl>
          </a:graphicData>
        </a:graphic>
      </p:graphicFrame>
    </p:spTree>
    <p:extLst>
      <p:ext uri="{BB962C8B-B14F-4D97-AF65-F5344CB8AC3E}">
        <p14:creationId xmlns:p14="http://schemas.microsoft.com/office/powerpoint/2010/main" xmlns="" val="65605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RH generic ">
  <a:themeElements>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TheSans 6-SemiBold"/>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H Document" ma:contentTypeID="0x010100BBFCB78DBD824A10B39D66A58A8288AE000EA16DD136BE81438CEE7A49AD6DB3F1" ma:contentTypeVersion="27" ma:contentTypeDescription="Royal Haskoning Document Content Types" ma:contentTypeScope="" ma:versionID="a4adef1111190e1c5b97a2b37a4439f5">
  <xsd:schema xmlns:xsd="http://www.w3.org/2001/XMLSchema" xmlns:xs="http://www.w3.org/2001/XMLSchema" xmlns:p="http://schemas.microsoft.com/office/2006/metadata/properties" xmlns:ns1="http://schemas.microsoft.com/sharepoint/v3" xmlns:ns2="08dbeb71-7a8b-48ec-952a-bcfbb5980ab8" targetNamespace="http://schemas.microsoft.com/office/2006/metadata/properties" ma:root="true" ma:fieldsID="135e4beaae3f239f88f98edba03d234b" ns1:_="" ns2:_="">
    <xsd:import namespace="http://schemas.microsoft.com/sharepoint/v3"/>
    <xsd:import namespace="08dbeb71-7a8b-48ec-952a-bcfbb5980ab8"/>
    <xsd:element name="properties">
      <xsd:complexType>
        <xsd:sequence>
          <xsd:element name="documentManagement">
            <xsd:complexType>
              <xsd:all>
                <xsd:element ref="ns2:DocumentTypeTaxHTField0" minOccurs="0"/>
                <xsd:element ref="ns2:TaxCatchAll" minOccurs="0"/>
                <xsd:element ref="ns2:TaxCatchAllLabel" minOccurs="0"/>
                <xsd:element ref="ns2:Reference" minOccurs="0"/>
                <xsd:element ref="ns2:ContentOwner"/>
                <xsd:element ref="ns1:Language" minOccurs="0"/>
                <xsd:element ref="ns2:InterestsTaxHTField0" minOccurs="0"/>
                <xsd:element ref="ns2:KeywordsTaxHTField0"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4" nillable="true" ma:displayName="Language" ma:default="English" ma:format="Dropdown"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element name="AverageRating" ma:index="19" nillable="true" ma:displayName="Rating (0-5)" ma:decimals="2" ma:description="Average value of all the ratings that have been submitted" ma:internalName="AverageRating" ma:readOnly="true">
      <xsd:simpleType>
        <xsd:restriction base="dms:Number"/>
      </xsd:simpleType>
    </xsd:element>
    <xsd:element name="RatingCount" ma:index="20"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08dbeb71-7a8b-48ec-952a-bcfbb5980ab8" elementFormDefault="qualified">
    <xsd:import namespace="http://schemas.microsoft.com/office/2006/documentManagement/types"/>
    <xsd:import namespace="http://schemas.microsoft.com/office/infopath/2007/PartnerControls"/>
    <xsd:element name="DocumentTypeTaxHTField0" ma:index="8" nillable="true" ma:taxonomy="true" ma:internalName="DocumentTypeTaxHTField0" ma:taxonomyFieldName="DocumentType" ma:displayName="Document Type" ma:readOnly="false" ma:default="" ma:fieldId="{93799003-8c1d-42ae-8623-ad981c2980a7}" ma:sspId="c540244c-882e-4c0d-9d40-2d991b99d3e0" ma:termSetId="b4de41d8-70b9-4268-bff6-ca5a50e732f4"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54b4c291-a13f-44d9-a210-6f81a3060c9c}" ma:internalName="TaxCatchAll" ma:showField="CatchAllData" ma:web="08dbeb71-7a8b-48ec-952a-bcfbb5980ab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4b4c291-a13f-44d9-a210-6f81a3060c9c}" ma:internalName="TaxCatchAllLabel" ma:readOnly="true" ma:showField="CatchAllDataLabel" ma:web="08dbeb71-7a8b-48ec-952a-bcfbb5980ab8">
      <xsd:complexType>
        <xsd:complexContent>
          <xsd:extension base="dms:MultiChoiceLookup">
            <xsd:sequence>
              <xsd:element name="Value" type="dms:Lookup" maxOccurs="unbounded" minOccurs="0" nillable="true"/>
            </xsd:sequence>
          </xsd:extension>
        </xsd:complexContent>
      </xsd:complexType>
    </xsd:element>
    <xsd:element name="Reference" ma:index="12" nillable="true" ma:displayName="Reference" ma:description="Reference or Project Number" ma:internalName="Reference" ma:readOnly="false">
      <xsd:simpleType>
        <xsd:restriction base="dms:Text">
          <xsd:maxLength value="255"/>
        </xsd:restriction>
      </xsd:simpleType>
    </xsd:element>
    <xsd:element name="ContentOwner" ma:index="13" ma:displayName="Content Owner" ma:list="UserInfo" ma:SharePointGroup="0" ma:internalName="Cont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InterestsTaxHTField0" ma:index="15" nillable="true" ma:taxonomy="true" ma:internalName="InterestsTaxHTField0" ma:taxonomyFieldName="Interests" ma:displayName="Interests" ma:default="" ma:fieldId="{41c78075-dc0f-4cc3-a417-c4d4d9b0ac5c}" ma:taxonomyMulti="true" ma:sspId="c540244c-882e-4c0d-9d40-2d991b99d3e0" ma:termSetId="2ecaeb02-002c-46c1-a9ca-00b6aefaea0b" ma:anchorId="00000000-0000-0000-0000-000000000000" ma:open="false" ma:isKeyword="false">
      <xsd:complexType>
        <xsd:sequence>
          <xsd:element ref="pc:Terms" minOccurs="0" maxOccurs="1"/>
        </xsd:sequence>
      </xsd:complexType>
    </xsd:element>
    <xsd:element name="KeywordsTaxHTField0" ma:index="17" nillable="true" ma:taxonomy="true" ma:internalName="KeywordsTaxHTField0" ma:taxonomyFieldName="RH_Keywords" ma:displayName="Keywords" ma:readOnly="false" ma:default="" ma:fieldId="{134088c3-c6f9-473c-976f-1169ab8aeb60}" ma:taxonomyMulti="true" ma:sspId="c540244c-882e-4c0d-9d40-2d991b99d3e0" ma:termSetId="3fe5ecf9-1cc3-46db-8550-daf13e97e1d6"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Reference xmlns="08dbeb71-7a8b-48ec-952a-bcfbb5980ab8" xsi:nil="true"/>
    <KeywordsTaxHTField0 xmlns="08dbeb71-7a8b-48ec-952a-bcfbb5980ab8">
      <Terms xmlns="http://schemas.microsoft.com/office/infopath/2007/PartnerControls"/>
    </KeywordsTaxHTField0>
    <DocumentTypeTaxHTField0 xmlns="08dbeb71-7a8b-48ec-952a-bcfbb5980ab8">
      <Terms xmlns="http://schemas.microsoft.com/office/infopath/2007/PartnerControls"/>
    </DocumentTypeTaxHTField0>
    <InterestsTaxHTField0 xmlns="08dbeb71-7a8b-48ec-952a-bcfbb5980ab8">
      <Terms xmlns="http://schemas.microsoft.com/office/infopath/2007/PartnerControls"/>
    </InterestsTaxHTField0>
    <TaxCatchAll xmlns="08dbeb71-7a8b-48ec-952a-bcfbb5980ab8"/>
    <ContentOwner xmlns="08dbeb71-7a8b-48ec-952a-bcfbb5980ab8">
      <UserInfo>
        <DisplayName/>
        <AccountId>3658</AccountId>
        <AccountType/>
      </UserInfo>
    </ContentOwner>
  </documentManagement>
</p:properties>
</file>

<file path=customXml/itemProps1.xml><?xml version="1.0" encoding="utf-8"?>
<ds:datastoreItem xmlns:ds="http://schemas.openxmlformats.org/officeDocument/2006/customXml" ds:itemID="{434CDB25-7802-435F-A67E-A90E82F54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dbeb71-7a8b-48ec-952a-bcfbb5980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C9E629-F490-45D7-AAA0-ED4D0BFEC0D5}">
  <ds:schemaRefs>
    <ds:schemaRef ds:uri="http://schemas.microsoft.com/office/2006/metadata/longProperties"/>
  </ds:schemaRefs>
</ds:datastoreItem>
</file>

<file path=customXml/itemProps3.xml><?xml version="1.0" encoding="utf-8"?>
<ds:datastoreItem xmlns:ds="http://schemas.openxmlformats.org/officeDocument/2006/customXml" ds:itemID="{ABDB3C53-0AD7-4454-9268-3F533CAD2EA1}">
  <ds:schemaRefs>
    <ds:schemaRef ds:uri="http://schemas.microsoft.com/sharepoint/v3/contenttype/forms"/>
  </ds:schemaRefs>
</ds:datastoreItem>
</file>

<file path=customXml/itemProps4.xml><?xml version="1.0" encoding="utf-8"?>
<ds:datastoreItem xmlns:ds="http://schemas.openxmlformats.org/officeDocument/2006/customXml" ds:itemID="{91757C9C-31AC-4465-AC33-81E5195E50CD}">
  <ds:schemaRefs>
    <ds:schemaRef ds:uri="http://purl.org/dc/dcmitype/"/>
    <ds:schemaRef ds:uri="08dbeb71-7a8b-48ec-952a-bcfbb5980ab8"/>
    <ds:schemaRef ds:uri="http://schemas.microsoft.com/sharepoint/v3"/>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5935</TotalTime>
  <Words>1211</Words>
  <Application>Microsoft Office PowerPoint</Application>
  <PresentationFormat>On-screen Show (4:3)</PresentationFormat>
  <Paragraphs>301</Paragraphs>
  <Slides>26</Slides>
  <Notes>0</Notes>
  <HiddenSlides>2</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RH generic </vt:lpstr>
      <vt:lpstr>Clontarf Promenade Development &amp; Flood Defence Project Councillors Briefing.        27th January 2015   Flood Defences Gerard O’Connell, Engineer-in-Charge</vt:lpstr>
      <vt:lpstr>Royal HaskoningDHV – assistance to DCC</vt:lpstr>
      <vt:lpstr>Quotation from the Executive Summary of the Clontarf Promenade and Flood Defence Inception Workshop of 23 October 2012 </vt:lpstr>
      <vt:lpstr>Coastal Flooding - e.g. Dublin 1st February 2002</vt:lpstr>
      <vt:lpstr>Source – 1  Components of       Still water level</vt:lpstr>
      <vt:lpstr>Source – 1a  Components of       Still water level</vt:lpstr>
      <vt:lpstr>Source – 1b  Terminology for       Still water level</vt:lpstr>
      <vt:lpstr>Annual peak water levels in Dublin Bay, 2000 to 2012  –  tide + surge components</vt:lpstr>
      <vt:lpstr>Dublin Bay </vt:lpstr>
      <vt:lpstr>Climate Change</vt:lpstr>
      <vt:lpstr>Source – 2  Wave action - wave size</vt:lpstr>
      <vt:lpstr>Source – 2b Consequence of wave action –         overtopping</vt:lpstr>
      <vt:lpstr>Source – 2b Consequence of wave action –         overtopping</vt:lpstr>
      <vt:lpstr>Combination of sources 1 &amp; 2     - Joint  Probability</vt:lpstr>
      <vt:lpstr>So what does that mean for the residents at risk of flooding?</vt:lpstr>
      <vt:lpstr>Constraints - OPW Guidance; </vt:lpstr>
      <vt:lpstr>Technical Considerations</vt:lpstr>
      <vt:lpstr>High Water Level &amp; Waves – Parapet Wall Failure</vt:lpstr>
      <vt:lpstr>Non Technical Consideration</vt:lpstr>
      <vt:lpstr>Re-cap</vt:lpstr>
      <vt:lpstr>Pulling the components together</vt:lpstr>
      <vt:lpstr>Potential Options</vt:lpstr>
      <vt:lpstr>Flood Defence adjacent to Clontarf Road</vt:lpstr>
      <vt:lpstr>Conclusions</vt:lpstr>
      <vt:lpstr>Flood Defence adjacent to Existing Seawall</vt:lpstr>
      <vt:lpstr>Flood Defence adjacent to Clontarf Road</vt:lpstr>
    </vt:vector>
  </TitlesOfParts>
  <Company>Royal Haskoning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HaskoningDHV PowerPoint template V04</dc:title>
  <dc:creator>M&amp;C;d.gladwin@royalhaskoning.com</dc:creator>
  <cp:keywords>template, powerpoint</cp:keywords>
  <dc:description>UK rev 4.1_x000d_
Short version</dc:description>
  <cp:lastModifiedBy>41365</cp:lastModifiedBy>
  <cp:revision>568</cp:revision>
  <cp:lastPrinted>2013-07-22T08:01:18Z</cp:lastPrinted>
  <dcterms:created xsi:type="dcterms:W3CDTF">2010-09-02T08:12:27Z</dcterms:created>
  <dcterms:modified xsi:type="dcterms:W3CDTF">2015-01-26T17:23:36Z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ContentOwner">
    <vt:lpwstr>Marketing &amp; Communications Servicedesk</vt:lpwstr>
  </property>
  <property fmtid="{D5CDD505-2E9C-101B-9397-08002B2CF9AE}" pid="3" name="Interests">
    <vt:lpwstr/>
  </property>
  <property fmtid="{D5CDD505-2E9C-101B-9397-08002B2CF9AE}" pid="4" name="RH_Keywords">
    <vt:lpwstr/>
  </property>
</Properties>
</file>